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7" r:id="rId5"/>
    <p:sldId id="328" r:id="rId6"/>
    <p:sldId id="292" r:id="rId7"/>
    <p:sldId id="329" r:id="rId8"/>
    <p:sldId id="293" r:id="rId9"/>
    <p:sldId id="295" r:id="rId10"/>
    <p:sldId id="322" r:id="rId11"/>
    <p:sldId id="323" r:id="rId12"/>
    <p:sldId id="324" r:id="rId13"/>
    <p:sldId id="325" r:id="rId14"/>
    <p:sldId id="326" r:id="rId15"/>
    <p:sldId id="305" r:id="rId16"/>
    <p:sldId id="317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4359"/>
    <a:srgbClr val="FF66FF"/>
    <a:srgbClr val="FF3399"/>
    <a:srgbClr val="A288E4"/>
    <a:srgbClr val="AA91E7"/>
    <a:srgbClr val="B5A0EA"/>
    <a:srgbClr val="856DE5"/>
    <a:srgbClr val="9999FF"/>
    <a:srgbClr val="877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6710" autoAdjust="0"/>
  </p:normalViewPr>
  <p:slideViewPr>
    <p:cSldViewPr snapToGrid="0">
      <p:cViewPr varScale="1">
        <p:scale>
          <a:sx n="65" d="100"/>
          <a:sy n="65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1CA4-B4B9-49D7-A175-DE95FD75679A}" type="datetimeFigureOut">
              <a:rPr lang="nb-NO" smtClean="0"/>
              <a:t>05.05.2021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42A91-AA8F-4401-9153-EC821796BE4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42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e 43">
            <a:extLst>
              <a:ext uri="{FF2B5EF4-FFF2-40B4-BE49-F238E27FC236}">
                <a16:creationId xmlns:a16="http://schemas.microsoft.com/office/drawing/2014/main" id="{D40FF2B6-22E2-4506-8F7E-CC92D894F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574" y="873280"/>
            <a:ext cx="5253631" cy="5043486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13850936-4536-4396-9CEE-33FDC658237B}"/>
              </a:ext>
            </a:extLst>
          </p:cNvPr>
          <p:cNvSpPr/>
          <p:nvPr userDrawn="1"/>
        </p:nvSpPr>
        <p:spPr>
          <a:xfrm rot="5400000">
            <a:off x="8528516" y="3194989"/>
            <a:ext cx="6876000" cy="450968"/>
          </a:xfrm>
          <a:prstGeom prst="rect">
            <a:avLst/>
          </a:prstGeom>
          <a:solidFill>
            <a:srgbClr val="00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/>
              <a:t>KUNNSKAPSBEHOV OG FORSKNING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361E928-DC76-457F-8A69-CA2163F6340B}"/>
              </a:ext>
            </a:extLst>
          </p:cNvPr>
          <p:cNvSpPr/>
          <p:nvPr userDrawn="1"/>
        </p:nvSpPr>
        <p:spPr>
          <a:xfrm>
            <a:off x="5219209" y="2342271"/>
            <a:ext cx="2042132" cy="2475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9130BEA-E9B1-4A45-9026-85BBA41E071A}"/>
              </a:ext>
            </a:extLst>
          </p:cNvPr>
          <p:cNvSpPr/>
          <p:nvPr userDrawn="1"/>
        </p:nvSpPr>
        <p:spPr>
          <a:xfrm rot="18035098">
            <a:off x="2957627" y="4315911"/>
            <a:ext cx="937635" cy="980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37E73A-74F1-4D43-977E-AAC929CE3B7D}"/>
              </a:ext>
            </a:extLst>
          </p:cNvPr>
          <p:cNvSpPr/>
          <p:nvPr userDrawn="1"/>
        </p:nvSpPr>
        <p:spPr>
          <a:xfrm>
            <a:off x="6490733" y="3330296"/>
            <a:ext cx="1053533" cy="81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BE68692-E271-4A7B-8622-3C4DC4031B91}"/>
              </a:ext>
            </a:extLst>
          </p:cNvPr>
          <p:cNvSpPr/>
          <p:nvPr userDrawn="1"/>
        </p:nvSpPr>
        <p:spPr>
          <a:xfrm>
            <a:off x="6312718" y="3698856"/>
            <a:ext cx="1198616" cy="611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EEF8DE-14CB-4251-B853-0873BB7A5CB7}"/>
              </a:ext>
            </a:extLst>
          </p:cNvPr>
          <p:cNvSpPr/>
          <p:nvPr userDrawn="1"/>
        </p:nvSpPr>
        <p:spPr>
          <a:xfrm>
            <a:off x="6479842" y="2275131"/>
            <a:ext cx="1414717" cy="234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241EF41-70CF-435D-B1B0-647E623260FA}"/>
              </a:ext>
            </a:extLst>
          </p:cNvPr>
          <p:cNvSpPr/>
          <p:nvPr userDrawn="1"/>
        </p:nvSpPr>
        <p:spPr>
          <a:xfrm>
            <a:off x="4962814" y="3012047"/>
            <a:ext cx="1453529" cy="1136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EFAF81D-08AB-4209-8CCB-8B58977C4CC0}"/>
              </a:ext>
            </a:extLst>
          </p:cNvPr>
          <p:cNvSpPr/>
          <p:nvPr userDrawn="1"/>
        </p:nvSpPr>
        <p:spPr>
          <a:xfrm>
            <a:off x="8410134" y="5113606"/>
            <a:ext cx="1943687" cy="1674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E846A1A-312C-4917-9E31-52948781F581}"/>
              </a:ext>
            </a:extLst>
          </p:cNvPr>
          <p:cNvSpPr/>
          <p:nvPr userDrawn="1"/>
        </p:nvSpPr>
        <p:spPr>
          <a:xfrm>
            <a:off x="8526672" y="69842"/>
            <a:ext cx="2891059" cy="330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FBB1898C-5967-46EB-B8F6-738BBB3091FC}"/>
              </a:ext>
            </a:extLst>
          </p:cNvPr>
          <p:cNvSpPr txBox="1"/>
          <p:nvPr userDrawn="1"/>
        </p:nvSpPr>
        <p:spPr>
          <a:xfrm>
            <a:off x="8410135" y="522880"/>
            <a:ext cx="241760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Kunnskapsbehov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kunnskap har dere?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kunnskap trenger dere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å lykkes med prosjektet?</a:t>
            </a:r>
          </a:p>
          <a:p>
            <a:pPr algn="r"/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Eksisterende forskning</a:t>
            </a: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finnes av kunnskap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dette allerede?</a:t>
            </a:r>
          </a:p>
          <a:p>
            <a:pPr algn="r"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kunnskap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 kunnskap trenger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dere og hvorfor? Hva er de viktigste problemstillingene/utfordringene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forskningen skal bidra til å løse?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71191E9-2E8E-44F8-A98B-2A4E8BB74004}"/>
              </a:ext>
            </a:extLst>
          </p:cNvPr>
          <p:cNvSpPr txBox="1"/>
          <p:nvPr userDrawn="1"/>
        </p:nvSpPr>
        <p:spPr>
          <a:xfrm>
            <a:off x="8287526" y="3554434"/>
            <a:ext cx="253243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Forskningsmetode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vil dere arbeide for å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få fram den nye kunnskapen?</a:t>
            </a:r>
          </a:p>
          <a:p>
            <a:pPr algn="r"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Kompetanse</a:t>
            </a: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kompetanse dere trenger i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prosjektet som dere ikke har selv?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så fall, hvilken kompetanse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behov for?</a:t>
            </a:r>
          </a:p>
          <a:p>
            <a:pPr algn="r"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forskningsmiljø(er)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forskningsmiljøer er det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aktuelt å samarbeide med? </a:t>
            </a:r>
          </a:p>
          <a:p>
            <a:pPr algn="r"/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vil disse kunne bidra med?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AF42EEF-AAF8-4454-AC4A-A0DC5F755DDF}"/>
              </a:ext>
            </a:extLst>
          </p:cNvPr>
          <p:cNvSpPr txBox="1"/>
          <p:nvPr userDrawn="1"/>
        </p:nvSpPr>
        <p:spPr>
          <a:xfrm>
            <a:off x="5223090" y="2533471"/>
            <a:ext cx="2251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utfordringer/behov 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skal prosjektet bidra til å løse?</a:t>
            </a: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E0EC1D1-4130-4D13-BBAE-CDA602BAFE52}"/>
              </a:ext>
            </a:extLst>
          </p:cNvPr>
          <p:cNvSpPr txBox="1"/>
          <p:nvPr userDrawn="1"/>
        </p:nvSpPr>
        <p:spPr>
          <a:xfrm>
            <a:off x="5084133" y="3015249"/>
            <a:ext cx="269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skal dere utvikle/forbedre for å 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løse utfordringene?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CC85A9C-E390-4697-B3DC-8C15C3A11373}"/>
              </a:ext>
            </a:extLst>
          </p:cNvPr>
          <p:cNvSpPr/>
          <p:nvPr userDrawn="1"/>
        </p:nvSpPr>
        <p:spPr>
          <a:xfrm>
            <a:off x="292608" y="188976"/>
            <a:ext cx="591312" cy="676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C9F8C32-455B-4E48-B7BB-7D636BAB89DD}"/>
              </a:ext>
            </a:extLst>
          </p:cNvPr>
          <p:cNvSpPr/>
          <p:nvPr userDrawn="1"/>
        </p:nvSpPr>
        <p:spPr>
          <a:xfrm rot="16200000">
            <a:off x="-3213429" y="3203484"/>
            <a:ext cx="6876000" cy="450966"/>
          </a:xfrm>
          <a:prstGeom prst="rect">
            <a:avLst/>
          </a:prstGeom>
          <a:solidFill>
            <a:srgbClr val="FF9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/>
              <a:t>BRUKERBEHOV OG NYTTEVERDI 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4C31F271-15CD-445A-AD82-02367BD297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97" y="3632387"/>
            <a:ext cx="647700" cy="26765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452835C-F24E-4DED-B91F-2806FE3DBA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204" y="442010"/>
            <a:ext cx="666750" cy="2800350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126774D1-0D19-4032-8D07-FFE47B5AA0E3}"/>
              </a:ext>
            </a:extLst>
          </p:cNvPr>
          <p:cNvSpPr/>
          <p:nvPr userDrawn="1"/>
        </p:nvSpPr>
        <p:spPr>
          <a:xfrm>
            <a:off x="3189761" y="-3735"/>
            <a:ext cx="5769744" cy="3552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PROSJEKTKANVAS MED HJELPESPØRSMÅL FOR OFFENTLIG SEKTOR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FDFE415-FCDA-4867-9C99-B56F8C85B222}"/>
              </a:ext>
            </a:extLst>
          </p:cNvPr>
          <p:cNvSpPr/>
          <p:nvPr userDrawn="1"/>
        </p:nvSpPr>
        <p:spPr>
          <a:xfrm>
            <a:off x="3211028" y="6534731"/>
            <a:ext cx="5769744" cy="3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Forskningsrådets verktøy for å ta deg fra idé til FoU-prosjekt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1993F5F-6023-45BE-9303-2DBE2C48964E}"/>
              </a:ext>
            </a:extLst>
          </p:cNvPr>
          <p:cNvSpPr/>
          <p:nvPr userDrawn="1"/>
        </p:nvSpPr>
        <p:spPr>
          <a:xfrm>
            <a:off x="2960098" y="5819459"/>
            <a:ext cx="1792298" cy="65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CD3F3B4-E3AB-4297-8489-2D7AEBAD2762}"/>
              </a:ext>
            </a:extLst>
          </p:cNvPr>
          <p:cNvSpPr/>
          <p:nvPr userDrawn="1"/>
        </p:nvSpPr>
        <p:spPr>
          <a:xfrm>
            <a:off x="2147814" y="1940643"/>
            <a:ext cx="1290092" cy="59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347281A-A1D7-4540-AA6F-814E444C3B31}"/>
              </a:ext>
            </a:extLst>
          </p:cNvPr>
          <p:cNvSpPr txBox="1"/>
          <p:nvPr userDrawn="1"/>
        </p:nvSpPr>
        <p:spPr>
          <a:xfrm>
            <a:off x="1279377" y="491482"/>
            <a:ext cx="2740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Brukere og aktører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hvilke brukere og aktører i samfunnet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 prosjektet ha nytte og verdi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(utover virksomheten)?</a:t>
            </a:r>
          </a:p>
          <a:p>
            <a:pPr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og verdi vil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prosjektet ha for disse aktørene?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dere tenkt på hvordan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dette kan kommuniseres?</a:t>
            </a:r>
          </a:p>
          <a:p>
            <a:pPr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Øvrig samfunnsnytte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annen samfunnsmessig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 og verdi vil prosjektet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bidra til?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B6260CF-6BBD-4AC2-9F9D-EAB7B24248C5}"/>
              </a:ext>
            </a:extLst>
          </p:cNvPr>
          <p:cNvSpPr/>
          <p:nvPr userDrawn="1"/>
        </p:nvSpPr>
        <p:spPr>
          <a:xfrm>
            <a:off x="2855784" y="3174043"/>
            <a:ext cx="870427" cy="69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D63B455-9423-4E86-A9CD-37D41749F555}"/>
              </a:ext>
            </a:extLst>
          </p:cNvPr>
          <p:cNvSpPr/>
          <p:nvPr userDrawn="1"/>
        </p:nvSpPr>
        <p:spPr>
          <a:xfrm>
            <a:off x="8484899" y="3139193"/>
            <a:ext cx="870427" cy="69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D7E437C1-C54E-4AD7-84CC-34F3CC34BB1B}"/>
              </a:ext>
            </a:extLst>
          </p:cNvPr>
          <p:cNvCxnSpPr>
            <a:cxnSpLocks/>
          </p:cNvCxnSpPr>
          <p:nvPr userDrawn="1"/>
        </p:nvCxnSpPr>
        <p:spPr>
          <a:xfrm>
            <a:off x="8491284" y="3423138"/>
            <a:ext cx="324974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BEFAE6B-5F5F-478B-90AA-7DDC6E48D634}"/>
              </a:ext>
            </a:extLst>
          </p:cNvPr>
          <p:cNvCxnSpPr>
            <a:cxnSpLocks/>
          </p:cNvCxnSpPr>
          <p:nvPr userDrawn="1"/>
        </p:nvCxnSpPr>
        <p:spPr>
          <a:xfrm>
            <a:off x="450055" y="3429000"/>
            <a:ext cx="324974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C4D6EB32-1738-4AAB-A44D-C80D91973243}"/>
              </a:ext>
            </a:extLst>
          </p:cNvPr>
          <p:cNvSpPr/>
          <p:nvPr userDrawn="1"/>
        </p:nvSpPr>
        <p:spPr>
          <a:xfrm>
            <a:off x="5277662" y="4034907"/>
            <a:ext cx="21752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 langt har dere kommet i idéutviklingsprosessen? 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neste steg?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D3BAB00A-FFBC-4554-BEA5-F48768EA6BEE}"/>
              </a:ext>
            </a:extLst>
          </p:cNvPr>
          <p:cNvSpPr/>
          <p:nvPr userDrawn="1"/>
        </p:nvSpPr>
        <p:spPr>
          <a:xfrm>
            <a:off x="5639659" y="356835"/>
            <a:ext cx="870427" cy="69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72" name="Rett linje 71">
            <a:extLst>
              <a:ext uri="{FF2B5EF4-FFF2-40B4-BE49-F238E27FC236}">
                <a16:creationId xmlns:a16="http://schemas.microsoft.com/office/drawing/2014/main" id="{B45C5B5E-85C1-42C7-922C-6639A62069AB}"/>
              </a:ext>
            </a:extLst>
          </p:cNvPr>
          <p:cNvCxnSpPr>
            <a:cxnSpLocks/>
          </p:cNvCxnSpPr>
          <p:nvPr userDrawn="1"/>
        </p:nvCxnSpPr>
        <p:spPr>
          <a:xfrm>
            <a:off x="6074633" y="5837359"/>
            <a:ext cx="0" cy="6375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FE47832A-0E8D-4CA7-BAE8-5FB58FC00757}"/>
              </a:ext>
            </a:extLst>
          </p:cNvPr>
          <p:cNvCxnSpPr>
            <a:cxnSpLocks/>
          </p:cNvCxnSpPr>
          <p:nvPr userDrawn="1"/>
        </p:nvCxnSpPr>
        <p:spPr>
          <a:xfrm>
            <a:off x="6074633" y="387624"/>
            <a:ext cx="0" cy="6375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A1046263-8529-4544-A299-30859AC5D22D}"/>
              </a:ext>
            </a:extLst>
          </p:cNvPr>
          <p:cNvSpPr/>
          <p:nvPr userDrawn="1"/>
        </p:nvSpPr>
        <p:spPr>
          <a:xfrm>
            <a:off x="5084133" y="3525078"/>
            <a:ext cx="2488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nytt og unikt med idéen? 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Hvem har gjort noe lignende?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3EBB2A9-5C8B-4B9F-B5F7-26CBFF9A604B}"/>
              </a:ext>
            </a:extLst>
          </p:cNvPr>
          <p:cNvSpPr txBox="1"/>
          <p:nvPr userDrawn="1"/>
        </p:nvSpPr>
        <p:spPr>
          <a:xfrm>
            <a:off x="1274845" y="3548576"/>
            <a:ext cx="31044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Strategisk forankring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er prosjektet forankret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virksomhetens samfunnsoppdrag og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strategi? Representerer prosjektet noe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 for virksomheten?</a:t>
            </a:r>
          </a:p>
          <a:p>
            <a:pPr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kan prosjektet skape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 og verdi for virksomheten? 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skal resultatene i prosjektet kommuniseres og tas i bruk?</a:t>
            </a:r>
          </a:p>
          <a:p>
            <a:pPr>
              <a:spcAft>
                <a:spcPts val="0"/>
              </a:spcAft>
            </a:pP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andre</a:t>
            </a:r>
          </a:p>
          <a:p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 det være nyttig å samarbeide med bedrifter, sivilsamfunn eller andre offentlige virksomheter? Hvilken nytte har de av et samarbeid, og hva kan de bidra med?</a:t>
            </a:r>
          </a:p>
        </p:txBody>
      </p:sp>
      <p:pic>
        <p:nvPicPr>
          <p:cNvPr id="81" name="Bilde 80">
            <a:extLst>
              <a:ext uri="{FF2B5EF4-FFF2-40B4-BE49-F238E27FC236}">
                <a16:creationId xmlns:a16="http://schemas.microsoft.com/office/drawing/2014/main" id="{5E8D664D-B3DE-423F-B968-21DF1DDD01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71706" y="325627"/>
            <a:ext cx="647700" cy="2914650"/>
          </a:xfrm>
          <a:prstGeom prst="rect">
            <a:avLst/>
          </a:prstGeom>
        </p:spPr>
      </p:pic>
      <p:pic>
        <p:nvPicPr>
          <p:cNvPr id="82" name="Bilde 81">
            <a:extLst>
              <a:ext uri="{FF2B5EF4-FFF2-40B4-BE49-F238E27FC236}">
                <a16:creationId xmlns:a16="http://schemas.microsoft.com/office/drawing/2014/main" id="{FF2ACCF1-1887-4CD1-ADE0-7CE3778C3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13910" y="3648062"/>
            <a:ext cx="581025" cy="27336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35954F4-FBBD-4FB2-BB90-9177F1B2ABE8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5EFBE6-FFFF-4597-A881-8DB736228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2767AEE-2D7F-4F8C-942B-130909B846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82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 Hjelpe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D43AB839-A934-44E6-B848-2F8D65862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DCC85A9C-E390-4697-B3DC-8C15C3A11373}"/>
              </a:ext>
            </a:extLst>
          </p:cNvPr>
          <p:cNvSpPr/>
          <p:nvPr userDrawn="1"/>
        </p:nvSpPr>
        <p:spPr>
          <a:xfrm>
            <a:off x="292608" y="188976"/>
            <a:ext cx="591312" cy="676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FDFE415-FCDA-4867-9C99-B56F8C85B222}"/>
              </a:ext>
            </a:extLst>
          </p:cNvPr>
          <p:cNvSpPr/>
          <p:nvPr userDrawn="1"/>
        </p:nvSpPr>
        <p:spPr>
          <a:xfrm>
            <a:off x="3211028" y="6534731"/>
            <a:ext cx="5769744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>
                <a:solidFill>
                  <a:schemeClr val="bg1">
                    <a:lumMod val="65000"/>
                  </a:schemeClr>
                </a:solidFill>
              </a:rPr>
              <a:t>FORSKNINGSRÅDETS VERKTØY FOR Å TA DEG FRA IDÉ TIL FOU-PROSJEKT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35954F4-FBBD-4FB2-BB90-9177F1B2ABE8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5EFBE6-FFFF-4597-A881-8DB736228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6D97467-291B-48D5-9CFF-83A4A4DACEC2}"/>
              </a:ext>
            </a:extLst>
          </p:cNvPr>
          <p:cNvSpPr/>
          <p:nvPr userDrawn="1"/>
        </p:nvSpPr>
        <p:spPr>
          <a:xfrm>
            <a:off x="3189761" y="-3735"/>
            <a:ext cx="5769744" cy="355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0" dirty="0">
                <a:solidFill>
                  <a:schemeClr val="bg1">
                    <a:lumMod val="65000"/>
                  </a:schemeClr>
                </a:solidFill>
              </a:rPr>
              <a:t>PROSJEKTKANVAS FOR OFFENTLIG SEKTOR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15E42D6-4D87-4BBA-BF00-AA07FC321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626" y="273775"/>
            <a:ext cx="438518" cy="38454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0741733-18C8-4029-BA5B-AB98FC4883B2}"/>
              </a:ext>
            </a:extLst>
          </p:cNvPr>
          <p:cNvSpPr/>
          <p:nvPr userDrawn="1"/>
        </p:nvSpPr>
        <p:spPr>
          <a:xfrm>
            <a:off x="235974" y="162508"/>
            <a:ext cx="501822" cy="54864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A60D28F-A7CF-4041-97D4-0702186773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79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D2B9B1-D661-4C96-8EE9-C9DE71607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194" y="264135"/>
            <a:ext cx="2647950" cy="56197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4E2130B-B52D-4199-B34B-78F32FEBECFB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39244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- mørk bakgrunn">
    <p:bg>
      <p:bgPr>
        <a:solidFill>
          <a:srgbClr val="1C4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941A75A-C0AA-4BA0-9248-FA675D6DEB02}"/>
              </a:ext>
            </a:extLst>
          </p:cNvPr>
          <p:cNvSpPr/>
          <p:nvPr userDrawn="1"/>
        </p:nvSpPr>
        <p:spPr>
          <a:xfrm>
            <a:off x="0" y="0"/>
            <a:ext cx="778532" cy="667794"/>
          </a:xfrm>
          <a:prstGeom prst="rect">
            <a:avLst/>
          </a:prstGeom>
          <a:solidFill>
            <a:srgbClr val="1C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C7B4C8-138F-4D5B-9EDA-75F8C4D20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144000"/>
            <a:ext cx="2458561" cy="7092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8D005B1-74D0-4997-AB78-2B7FE5B17128}"/>
              </a:ext>
            </a:extLst>
          </p:cNvPr>
          <p:cNvSpPr txBox="1"/>
          <p:nvPr userDrawn="1"/>
        </p:nvSpPr>
        <p:spPr>
          <a:xfrm>
            <a:off x="396000" y="6634716"/>
            <a:ext cx="1967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25042021</a:t>
            </a:r>
          </a:p>
        </p:txBody>
      </p:sp>
    </p:spTree>
    <p:extLst>
      <p:ext uri="{BB962C8B-B14F-4D97-AF65-F5344CB8AC3E}">
        <p14:creationId xmlns:p14="http://schemas.microsoft.com/office/powerpoint/2010/main" val="40866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nvas for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028" y="382776"/>
            <a:ext cx="5727211" cy="11908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Idé; fyll inn her: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BEFAE6B-5F5F-478B-90AA-7DDC6E48D634}"/>
              </a:ext>
            </a:extLst>
          </p:cNvPr>
          <p:cNvCxnSpPr>
            <a:cxnSpLocks/>
          </p:cNvCxnSpPr>
          <p:nvPr userDrawn="1"/>
        </p:nvCxnSpPr>
        <p:spPr>
          <a:xfrm>
            <a:off x="489276" y="3926606"/>
            <a:ext cx="257014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928F149-E3A2-4A9C-829B-C53F9E5C0086}"/>
              </a:ext>
            </a:extLst>
          </p:cNvPr>
          <p:cNvCxnSpPr>
            <a:cxnSpLocks/>
          </p:cNvCxnSpPr>
          <p:nvPr userDrawn="1"/>
        </p:nvCxnSpPr>
        <p:spPr>
          <a:xfrm>
            <a:off x="8980772" y="3926606"/>
            <a:ext cx="267948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16">
            <a:extLst>
              <a:ext uri="{FF2B5EF4-FFF2-40B4-BE49-F238E27FC236}">
                <a16:creationId xmlns:a16="http://schemas.microsoft.com/office/drawing/2014/main" id="{9514AA64-1375-4413-8396-4A18069ED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0259" y="3997669"/>
            <a:ext cx="2520000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Forskningsaktiviteter; fyll inn her:</a:t>
            </a:r>
          </a:p>
        </p:txBody>
      </p:sp>
      <p:sp>
        <p:nvSpPr>
          <p:cNvPr id="16" name="Plassholder for tekst 16">
            <a:extLst>
              <a:ext uri="{FF2B5EF4-FFF2-40B4-BE49-F238E27FC236}">
                <a16:creationId xmlns:a16="http://schemas.microsoft.com/office/drawing/2014/main" id="{17066E42-4CE0-40D9-97EF-9B7052508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0259" y="1084347"/>
            <a:ext cx="2520000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Behov for forskning; fyll inn her: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72109B8-5E7B-4758-AE97-732B54DFB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276" y="1084346"/>
            <a:ext cx="2519734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 for samfunn; fyll inn her:</a:t>
            </a:r>
          </a:p>
        </p:txBody>
      </p:sp>
      <p:sp>
        <p:nvSpPr>
          <p:cNvPr id="18" name="Plassholder for tekst 16">
            <a:extLst>
              <a:ext uri="{FF2B5EF4-FFF2-40B4-BE49-F238E27FC236}">
                <a16:creationId xmlns:a16="http://schemas.microsoft.com/office/drawing/2014/main" id="{CA6A471F-16BA-4C6F-9146-16BE51C45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9277" y="4004582"/>
            <a:ext cx="2519734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 for virksomheten; fyll inn her: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C9F8C32-455B-4E48-B7BB-7D636BAB89DD}"/>
              </a:ext>
            </a:extLst>
          </p:cNvPr>
          <p:cNvSpPr/>
          <p:nvPr userDrawn="1"/>
        </p:nvSpPr>
        <p:spPr>
          <a:xfrm rot="16200000">
            <a:off x="-3288039" y="3285372"/>
            <a:ext cx="6858000" cy="287256"/>
          </a:xfrm>
          <a:prstGeom prst="rect">
            <a:avLst/>
          </a:prstGeom>
          <a:solidFill>
            <a:srgbClr val="FF9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BRUKERBEHOV OG NYTTEVERDI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3850936-4536-4396-9CEE-33FDC658237B}"/>
              </a:ext>
            </a:extLst>
          </p:cNvPr>
          <p:cNvSpPr/>
          <p:nvPr userDrawn="1"/>
        </p:nvSpPr>
        <p:spPr>
          <a:xfrm rot="5400000">
            <a:off x="8601844" y="3285371"/>
            <a:ext cx="6893054" cy="287258"/>
          </a:xfrm>
          <a:prstGeom prst="rect">
            <a:avLst/>
          </a:prstGeom>
          <a:solidFill>
            <a:srgbClr val="00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KUNNSKAPSBEHOV OG FORSKNING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26774D1-0D19-4032-8D07-FFE47B5AA0E3}"/>
              </a:ext>
            </a:extLst>
          </p:cNvPr>
          <p:cNvSpPr/>
          <p:nvPr userDrawn="1"/>
        </p:nvSpPr>
        <p:spPr>
          <a:xfrm>
            <a:off x="3189761" y="1893"/>
            <a:ext cx="5769744" cy="267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PROSJEKTKANVAS MED HJELPESPØRSMÅL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FDFE415-FCDA-4867-9C99-B56F8C85B222}"/>
              </a:ext>
            </a:extLst>
          </p:cNvPr>
          <p:cNvSpPr/>
          <p:nvPr userDrawn="1"/>
        </p:nvSpPr>
        <p:spPr>
          <a:xfrm>
            <a:off x="3211028" y="6594753"/>
            <a:ext cx="5769744" cy="267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Forskningsrådets verktøy for å ta deg fra idé til FoU-prosjekt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6B6FCDC7-67E1-4629-B198-4A4A2AEAF2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0257" y="382776"/>
            <a:ext cx="2520000" cy="595416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Tittel/Dato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A58C0C-678B-4988-BC4D-EF3433604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2857" y="1699925"/>
            <a:ext cx="5946368" cy="467072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361E928-DC76-457F-8A69-CA2163F6340B}"/>
              </a:ext>
            </a:extLst>
          </p:cNvPr>
          <p:cNvSpPr/>
          <p:nvPr userDrawn="1"/>
        </p:nvSpPr>
        <p:spPr>
          <a:xfrm>
            <a:off x="3092856" y="1699925"/>
            <a:ext cx="1631544" cy="195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347281A-A1D7-4540-AA6F-814E444C3B31}"/>
              </a:ext>
            </a:extLst>
          </p:cNvPr>
          <p:cNvSpPr txBox="1"/>
          <p:nvPr userDrawn="1"/>
        </p:nvSpPr>
        <p:spPr>
          <a:xfrm>
            <a:off x="3073633" y="1650968"/>
            <a:ext cx="27406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Brukere og aktører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hvilke brukere og aktører i samfunnet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 prosjektet ha nytte og verdi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(utover virksomheten)?</a:t>
            </a:r>
          </a:p>
          <a:p>
            <a:pPr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og verdi vil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prosjektet ha for disse aktørene?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dere tenkt på hvordan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dette kan kommuniseres?</a:t>
            </a:r>
          </a:p>
          <a:p>
            <a:pPr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Øvrig samfunnsnytte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annen samfunnsmessig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 og verdi vil prosjektet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bidra til?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533188-D03C-40A8-911B-0DB2784E0DCA}"/>
              </a:ext>
            </a:extLst>
          </p:cNvPr>
          <p:cNvSpPr/>
          <p:nvPr userDrawn="1"/>
        </p:nvSpPr>
        <p:spPr>
          <a:xfrm>
            <a:off x="3073634" y="4428458"/>
            <a:ext cx="1650766" cy="196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4B594D7-EF87-4B6A-97E7-4BF54E6E99DC}"/>
              </a:ext>
            </a:extLst>
          </p:cNvPr>
          <p:cNvSpPr/>
          <p:nvPr userDrawn="1"/>
        </p:nvSpPr>
        <p:spPr>
          <a:xfrm>
            <a:off x="4282215" y="5297424"/>
            <a:ext cx="1650766" cy="109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9130BEA-E9B1-4A45-9026-85BBA41E071A}"/>
              </a:ext>
            </a:extLst>
          </p:cNvPr>
          <p:cNvSpPr/>
          <p:nvPr userDrawn="1"/>
        </p:nvSpPr>
        <p:spPr>
          <a:xfrm rot="18242025">
            <a:off x="4487474" y="4673963"/>
            <a:ext cx="372785" cy="255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3EBB2A9-5C8B-4B9F-B5F7-26CBFF9A604B}"/>
              </a:ext>
            </a:extLst>
          </p:cNvPr>
          <p:cNvSpPr txBox="1"/>
          <p:nvPr userDrawn="1"/>
        </p:nvSpPr>
        <p:spPr>
          <a:xfrm>
            <a:off x="3092856" y="4002448"/>
            <a:ext cx="269484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Strategisk forankring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er prosjektet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forankret i virksomhetens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samfunnsoppdrag og strategi?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Representerer prosjektet noe nytt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virksomheten?</a:t>
            </a:r>
          </a:p>
          <a:p>
            <a:pPr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kan prosjektet skape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 og verdi for virksomheten? Hvordan skal resultatene i prosjektet kommuniseres og tas i bruk?</a:t>
            </a:r>
          </a:p>
          <a:p>
            <a:pPr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andre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 det være nyttig å samarbeide med bedrifter, sivilsamfunn eller andre offentlige virksomheter? Hvilken nytte har de av et samarbeid, og hva kan de bidra med?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37E73A-74F1-4D43-977E-AAC929CE3B7D}"/>
              </a:ext>
            </a:extLst>
          </p:cNvPr>
          <p:cNvSpPr/>
          <p:nvPr userDrawn="1"/>
        </p:nvSpPr>
        <p:spPr>
          <a:xfrm>
            <a:off x="5583364" y="3330295"/>
            <a:ext cx="1298448" cy="81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BE68692-E271-4A7B-8622-3C4DC4031B91}"/>
              </a:ext>
            </a:extLst>
          </p:cNvPr>
          <p:cNvSpPr/>
          <p:nvPr userDrawn="1"/>
        </p:nvSpPr>
        <p:spPr>
          <a:xfrm>
            <a:off x="5405349" y="3698856"/>
            <a:ext cx="1198616" cy="611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EEF8DE-14CB-4251-B853-0873BB7A5CB7}"/>
              </a:ext>
            </a:extLst>
          </p:cNvPr>
          <p:cNvSpPr/>
          <p:nvPr userDrawn="1"/>
        </p:nvSpPr>
        <p:spPr>
          <a:xfrm>
            <a:off x="5888736" y="3285744"/>
            <a:ext cx="1160043" cy="1469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241EF41-70CF-435D-B1B0-647E623260FA}"/>
              </a:ext>
            </a:extLst>
          </p:cNvPr>
          <p:cNvSpPr/>
          <p:nvPr userDrawn="1"/>
        </p:nvSpPr>
        <p:spPr>
          <a:xfrm>
            <a:off x="5558463" y="3902620"/>
            <a:ext cx="927623" cy="81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EFAF81D-08AB-4209-8CCB-8B58977C4CC0}"/>
              </a:ext>
            </a:extLst>
          </p:cNvPr>
          <p:cNvSpPr/>
          <p:nvPr userDrawn="1"/>
        </p:nvSpPr>
        <p:spPr>
          <a:xfrm>
            <a:off x="7438976" y="4319940"/>
            <a:ext cx="1650766" cy="205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E846A1A-312C-4917-9E31-52948781F581}"/>
              </a:ext>
            </a:extLst>
          </p:cNvPr>
          <p:cNvSpPr/>
          <p:nvPr userDrawn="1"/>
        </p:nvSpPr>
        <p:spPr>
          <a:xfrm>
            <a:off x="7479285" y="1674791"/>
            <a:ext cx="1538731" cy="2199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DA4A06C-0FDA-4C7F-A955-FDEABA9DB573}"/>
              </a:ext>
            </a:extLst>
          </p:cNvPr>
          <p:cNvSpPr/>
          <p:nvPr userDrawn="1"/>
        </p:nvSpPr>
        <p:spPr>
          <a:xfrm>
            <a:off x="6296956" y="5688766"/>
            <a:ext cx="1650766" cy="74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FBB1898C-5967-46EB-B8F6-738BBB3091FC}"/>
              </a:ext>
            </a:extLst>
          </p:cNvPr>
          <p:cNvSpPr txBox="1"/>
          <p:nvPr userDrawn="1"/>
        </p:nvSpPr>
        <p:spPr>
          <a:xfrm>
            <a:off x="6920322" y="1701239"/>
            <a:ext cx="212611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Kunnskapsbehov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kunnskap har dere?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kunnskap trenger dere for å lykkes med prosjektet?</a:t>
            </a:r>
          </a:p>
          <a:p>
            <a:pPr algn="r"/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Eksisterende forskning</a:t>
            </a: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finnes av kunnskap om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dette allerede?</a:t>
            </a:r>
          </a:p>
          <a:p>
            <a:pPr algn="r"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kunnskap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 kunnskap trenger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dere og hvorfor? Hva er de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viktigste problemstillingene/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utfordringene som forskningen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skal bidra til å løse?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71191E9-2E8E-44F8-A98B-2A4E8BB74004}"/>
              </a:ext>
            </a:extLst>
          </p:cNvPr>
          <p:cNvSpPr txBox="1"/>
          <p:nvPr userDrawn="1"/>
        </p:nvSpPr>
        <p:spPr>
          <a:xfrm>
            <a:off x="6848448" y="4052801"/>
            <a:ext cx="2186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Forskningsmetode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vil dere arbeide for å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få fram den nye kunnskapen?</a:t>
            </a:r>
          </a:p>
          <a:p>
            <a:pPr algn="r"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Kompetanse</a:t>
            </a: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kompetanse dere trenger i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prosjektet som dere ikke har selv?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så fall, hvilken kompetanse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behov for?</a:t>
            </a:r>
          </a:p>
          <a:p>
            <a:pPr algn="r">
              <a:spcAft>
                <a:spcPts val="0"/>
              </a:spcAft>
            </a:pPr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200"/>
              </a:spcAft>
            </a:pPr>
            <a:r>
              <a:rPr lang="nb-NO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forskningsmiljø(er)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forskningsmiljøer er det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aktuelt å samarbeide med? </a:t>
            </a:r>
          </a:p>
          <a:p>
            <a:pPr algn="r"/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vil disse kunne bidra med?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AF42EEF-AAF8-4454-AC4A-A0DC5F755DDF}"/>
              </a:ext>
            </a:extLst>
          </p:cNvPr>
          <p:cNvSpPr txBox="1"/>
          <p:nvPr userDrawn="1"/>
        </p:nvSpPr>
        <p:spPr>
          <a:xfrm>
            <a:off x="5452639" y="3254453"/>
            <a:ext cx="172862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utfordringer/behov      skal prosjektet bidra til å løse?</a:t>
            </a: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 langt har dere kommet i idéutviklingsprosessen? 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neste steg?</a:t>
            </a:r>
          </a:p>
          <a:p>
            <a:endParaRPr lang="nb-N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E0EC1D1-4130-4D13-BBAE-CDA602BAFE52}"/>
              </a:ext>
            </a:extLst>
          </p:cNvPr>
          <p:cNvSpPr txBox="1"/>
          <p:nvPr userDrawn="1"/>
        </p:nvSpPr>
        <p:spPr>
          <a:xfrm>
            <a:off x="5305718" y="3623618"/>
            <a:ext cx="1728629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skal dere utvikle/forbedre for å løse utfordringene? </a:t>
            </a:r>
          </a:p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nytt og unikt med idéen? Hvem har gjort noe lignende? 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D0284EB2-57DD-4A5A-B9A3-5B9E319AE4A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87BF68E-15C1-4229-B43A-FC732C98AE53}"/>
              </a:ext>
            </a:extLst>
          </p:cNvPr>
          <p:cNvSpPr/>
          <p:nvPr userDrawn="1"/>
        </p:nvSpPr>
        <p:spPr>
          <a:xfrm>
            <a:off x="3168497" y="1674792"/>
            <a:ext cx="5791008" cy="518320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95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4098" y="276446"/>
            <a:ext cx="8229307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098" y="1939925"/>
            <a:ext cx="8229308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0" name="Plassholder for tekst 16">
            <a:extLst>
              <a:ext uri="{FF2B5EF4-FFF2-40B4-BE49-F238E27FC236}">
                <a16:creationId xmlns:a16="http://schemas.microsoft.com/office/drawing/2014/main" id="{13818534-F2B4-4468-BFDA-288B89D7CF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4096" y="3603405"/>
            <a:ext cx="8229307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 </a:t>
            </a:r>
          </a:p>
        </p:txBody>
      </p:sp>
      <p:sp>
        <p:nvSpPr>
          <p:cNvPr id="11" name="Plassholder for tekst 16">
            <a:extLst>
              <a:ext uri="{FF2B5EF4-FFF2-40B4-BE49-F238E27FC236}">
                <a16:creationId xmlns:a16="http://schemas.microsoft.com/office/drawing/2014/main" id="{0F05DF9A-1DE4-429B-ACB5-7CD52CBDF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4100" y="5258613"/>
            <a:ext cx="8229304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B6C3E1D-EB9F-4FAA-8714-7A3AAEB472CE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2DA383C-72C3-45D0-BAB5-0CCFCAAC2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18" y="2508055"/>
            <a:ext cx="1934865" cy="338802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44F7466-7659-4C33-B959-7EDA9399DAC9}"/>
              </a:ext>
            </a:extLst>
          </p:cNvPr>
          <p:cNvSpPr txBox="1"/>
          <p:nvPr userDrawn="1"/>
        </p:nvSpPr>
        <p:spPr>
          <a:xfrm>
            <a:off x="3599369" y="66687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Problem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BBD7F6F-3476-438B-879A-26CD016911D0}"/>
              </a:ext>
            </a:extLst>
          </p:cNvPr>
          <p:cNvSpPr txBox="1"/>
          <p:nvPr userDrawn="1"/>
        </p:nvSpPr>
        <p:spPr>
          <a:xfrm>
            <a:off x="3599369" y="172890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Idé til løsning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EC6FE4-D243-48D6-882A-34308FB706B1}"/>
              </a:ext>
            </a:extLst>
          </p:cNvPr>
          <p:cNvSpPr txBox="1"/>
          <p:nvPr userDrawn="1"/>
        </p:nvSpPr>
        <p:spPr>
          <a:xfrm>
            <a:off x="3599369" y="339263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Unikhet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0DAD9FC-B45A-4886-9C32-05B18D3CBEAB}"/>
              </a:ext>
            </a:extLst>
          </p:cNvPr>
          <p:cNvSpPr txBox="1"/>
          <p:nvPr userDrawn="1"/>
        </p:nvSpPr>
        <p:spPr>
          <a:xfrm>
            <a:off x="3599369" y="5050749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Plan for utvikling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E88953F-BC13-4145-B3AB-138DFA64C144}"/>
              </a:ext>
            </a:extLst>
          </p:cNvPr>
          <p:cNvSpPr/>
          <p:nvPr userDrawn="1"/>
        </p:nvSpPr>
        <p:spPr>
          <a:xfrm>
            <a:off x="1130918" y="2448025"/>
            <a:ext cx="2084601" cy="36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486F5CC-E8A7-463E-B1C0-75BDFFC2F969}"/>
              </a:ext>
            </a:extLst>
          </p:cNvPr>
          <p:cNvSpPr txBox="1"/>
          <p:nvPr userDrawn="1"/>
        </p:nvSpPr>
        <p:spPr>
          <a:xfrm>
            <a:off x="1130917" y="3142131"/>
            <a:ext cx="218831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Idé til løsning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skal dere utvikle/forbedre for å løse utfordringene?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tjeneste, prosess, metode, anvendelse, organisasjonsform eller produkt.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C997118-DED2-4D1C-8234-78500A721E01}"/>
              </a:ext>
            </a:extLst>
          </p:cNvPr>
          <p:cNvSpPr txBox="1"/>
          <p:nvPr userDrawn="1"/>
        </p:nvSpPr>
        <p:spPr>
          <a:xfrm>
            <a:off x="1130915" y="4281313"/>
            <a:ext cx="2188315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Unikhet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nytt og unikt med idéen? Hvem har gjort noe lignende? 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14316639-3645-4546-BC24-54A66CB9A6E8}"/>
              </a:ext>
            </a:extLst>
          </p:cNvPr>
          <p:cNvSpPr txBox="1"/>
          <p:nvPr userDrawn="1"/>
        </p:nvSpPr>
        <p:spPr>
          <a:xfrm>
            <a:off x="1130916" y="4992276"/>
            <a:ext cx="2188314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for utvikling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 langt har dere kommet i idéutviklingsprosessen?  Hva er neste steg?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50A1FC2-CCF3-47F3-85F3-FA57748FE6EA}"/>
              </a:ext>
            </a:extLst>
          </p:cNvPr>
          <p:cNvSpPr txBox="1"/>
          <p:nvPr userDrawn="1"/>
        </p:nvSpPr>
        <p:spPr>
          <a:xfrm>
            <a:off x="1130917" y="2485346"/>
            <a:ext cx="2132629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utfordringer/behov skal prosjektet bidra til å løse?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5FC4F0B-34C7-402E-A040-8F892C30FA4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5C1372F-6310-41FB-95F3-CFB135DD13AC}"/>
              </a:ext>
            </a:extLst>
          </p:cNvPr>
          <p:cNvSpPr/>
          <p:nvPr userDrawn="1"/>
        </p:nvSpPr>
        <p:spPr>
          <a:xfrm>
            <a:off x="684042" y="1835131"/>
            <a:ext cx="24569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 er den overordnede</a:t>
            </a:r>
          </a:p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idéen for prosjektet?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1FF77055-DDE8-40F5-85E2-C9E5F469DB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15" y="935459"/>
            <a:ext cx="1228725" cy="62865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CC1918C-0676-462C-B64D-953D2C4C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6780" y="2648258"/>
            <a:ext cx="468000" cy="48099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D5435D4-EC69-4C90-8F9F-228FA90AD2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890" y="3337486"/>
            <a:ext cx="468000" cy="4495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DC32D86-DF7D-4BCB-BBE0-2D35DF97B4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4890" y="4409108"/>
            <a:ext cx="468000" cy="48697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82F9780-78A9-43A6-8024-1BBA60DE0C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4889" y="5142492"/>
            <a:ext cx="468000" cy="47432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D7720EFE-F212-4997-BEA3-EE24CB18E161}"/>
              </a:ext>
            </a:extLst>
          </p:cNvPr>
          <p:cNvSpPr/>
          <p:nvPr userDrawn="1"/>
        </p:nvSpPr>
        <p:spPr>
          <a:xfrm>
            <a:off x="0" y="0"/>
            <a:ext cx="3495822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53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e for vi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4629BDDB-66CF-4A9D-A770-70168D672A95}"/>
              </a:ext>
            </a:extLst>
          </p:cNvPr>
          <p:cNvSpPr/>
          <p:nvPr userDrawn="1"/>
        </p:nvSpPr>
        <p:spPr>
          <a:xfrm>
            <a:off x="915528" y="2996955"/>
            <a:ext cx="2459677" cy="3690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1CC4323-9961-4860-A003-EF5F86C88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0009" y="776176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76735D2-71FB-48DF-9E23-84CF5684A9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0009" y="2838892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D3A9172-26E2-4F28-85B4-84EE75366F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0009" y="4880345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951630-AD09-49C4-8969-BA387764D70C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6B9D2FB-A03C-4908-8BE3-CF0BEE0B471B}"/>
              </a:ext>
            </a:extLst>
          </p:cNvPr>
          <p:cNvSpPr txBox="1"/>
          <p:nvPr userDrawn="1"/>
        </p:nvSpPr>
        <p:spPr>
          <a:xfrm>
            <a:off x="3528816" y="5665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Strategisk forankring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27E090C-DD62-49E7-9363-503E0EECD0FC}"/>
              </a:ext>
            </a:extLst>
          </p:cNvPr>
          <p:cNvSpPr txBox="1"/>
          <p:nvPr userDrawn="1"/>
        </p:nvSpPr>
        <p:spPr>
          <a:xfrm>
            <a:off x="3528816" y="26311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Nytteverdi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8E149EC-C546-41CE-BC55-E8B7F6C576DA}"/>
              </a:ext>
            </a:extLst>
          </p:cNvPr>
          <p:cNvSpPr txBox="1"/>
          <p:nvPr userDrawn="1"/>
        </p:nvSpPr>
        <p:spPr>
          <a:xfrm>
            <a:off x="3528816" y="46727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Samarbeid med andre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03B541F-B263-4223-AAC3-A77AAA171C4E}"/>
              </a:ext>
            </a:extLst>
          </p:cNvPr>
          <p:cNvSpPr txBox="1"/>
          <p:nvPr userDrawn="1"/>
        </p:nvSpPr>
        <p:spPr>
          <a:xfrm>
            <a:off x="921642" y="4096938"/>
            <a:ext cx="236365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kan prosjektet skape nytte og verdi for virksomheten?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bedre tjenester, redusert kostnad, økt effektivitet, læring.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skal resultatene i prosjektet kommuniseres og tas i bruk?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836C947-9049-4EFD-9676-48AEDAF8D836}"/>
              </a:ext>
            </a:extLst>
          </p:cNvPr>
          <p:cNvSpPr txBox="1"/>
          <p:nvPr userDrawn="1"/>
        </p:nvSpPr>
        <p:spPr>
          <a:xfrm>
            <a:off x="933262" y="3019771"/>
            <a:ext cx="2352034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Strategisk forankring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er prosjektet forankret i virksomhetens samfunnsoppdrag og strategi?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Representerer prosjektet noe nytt for virksomheten?</a:t>
            </a: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A28D34C-5666-4659-9F37-AD5B02432E79}"/>
              </a:ext>
            </a:extLst>
          </p:cNvPr>
          <p:cNvSpPr txBox="1"/>
          <p:nvPr userDrawn="1"/>
        </p:nvSpPr>
        <p:spPr>
          <a:xfrm>
            <a:off x="916193" y="5361877"/>
            <a:ext cx="2535818" cy="11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andre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 det være nyttig å samarbeide med bedrifter, sivilsamfunn eller andre offentlige virksomheter?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har de av et samarbeid, og hva kan de bidra med?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D41C9EA-8147-495B-856A-BA7F0B4F4609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B3A4C00-82AE-46B9-B4C2-474241A5A9CF}"/>
              </a:ext>
            </a:extLst>
          </p:cNvPr>
          <p:cNvSpPr/>
          <p:nvPr userDrawn="1"/>
        </p:nvSpPr>
        <p:spPr>
          <a:xfrm>
            <a:off x="486235" y="2197791"/>
            <a:ext cx="2574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og verdi vil prosjektet ha for virksomheten?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171859-1124-4530-9A37-AA6DAE7EE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246" y="3178939"/>
            <a:ext cx="468000" cy="47700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2BD090E-118F-4948-A37A-95A683810E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347" y="4281831"/>
            <a:ext cx="468000" cy="48966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EEC958A-487B-4AEF-AB0D-A6100BD17A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302" y="5526516"/>
            <a:ext cx="468000" cy="48137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1956B84-D062-4052-BE5B-A60CE4D396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7515" y="466520"/>
            <a:ext cx="1620470" cy="1731271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C9E80C86-54E0-442D-9937-ECB8C946AB87}"/>
              </a:ext>
            </a:extLst>
          </p:cNvPr>
          <p:cNvSpPr/>
          <p:nvPr userDrawn="1"/>
        </p:nvSpPr>
        <p:spPr>
          <a:xfrm>
            <a:off x="0" y="0"/>
            <a:ext cx="3495822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1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e for samf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C304FCA-138D-42ED-B5E2-AFA390BD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18" y="5305586"/>
            <a:ext cx="1570097" cy="1471159"/>
          </a:xfrm>
          <a:prstGeom prst="rect">
            <a:avLst/>
          </a:prstGeom>
        </p:spPr>
      </p:pic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7942269A-F295-4663-9621-2DB1778B4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0009" y="776176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0784F5-A187-46D1-9082-8DE613E4AB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0009" y="2838892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F336F6E-0C29-44CD-96C0-889DC5D85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0009" y="4880345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C1EAB45-C6A7-4085-B0C8-0A9581C88764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B6340B7-39B5-4FE0-9204-77CB5DF450C0}"/>
              </a:ext>
            </a:extLst>
          </p:cNvPr>
          <p:cNvSpPr txBox="1"/>
          <p:nvPr userDrawn="1"/>
        </p:nvSpPr>
        <p:spPr>
          <a:xfrm>
            <a:off x="3559296" y="5665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Brukere og aktører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E3FAA5E-2C50-4ABA-8FB6-0F4747ED4BFF}"/>
              </a:ext>
            </a:extLst>
          </p:cNvPr>
          <p:cNvSpPr txBox="1"/>
          <p:nvPr userDrawn="1"/>
        </p:nvSpPr>
        <p:spPr>
          <a:xfrm>
            <a:off x="3559296" y="26311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Nytteverdi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C86AD7A-255A-4C2A-9DBD-5C172C379CC9}"/>
              </a:ext>
            </a:extLst>
          </p:cNvPr>
          <p:cNvSpPr txBox="1"/>
          <p:nvPr userDrawn="1"/>
        </p:nvSpPr>
        <p:spPr>
          <a:xfrm>
            <a:off x="3559296" y="46727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Øvrig samfunnsnytte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1D6A74E-8C4B-44DB-8B7D-348C29A77D0C}"/>
              </a:ext>
            </a:extLst>
          </p:cNvPr>
          <p:cNvSpPr txBox="1"/>
          <p:nvPr userDrawn="1"/>
        </p:nvSpPr>
        <p:spPr>
          <a:xfrm>
            <a:off x="845302" y="1552413"/>
            <a:ext cx="255892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Brukere og aktører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hvilke brukere og aktører i samfunnet vil prosjektet ha nytte og verdi (utover virksomheten)?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brukere av offentlige tjenester, forvaltningen, det sivile samfunn, næringslivet, forskningsmiljø.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B834A87-D2D3-433F-B889-3B1CB0C1E995}"/>
              </a:ext>
            </a:extLst>
          </p:cNvPr>
          <p:cNvSpPr txBox="1"/>
          <p:nvPr userDrawn="1"/>
        </p:nvSpPr>
        <p:spPr>
          <a:xfrm>
            <a:off x="845303" y="2804923"/>
            <a:ext cx="2788047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og verdi vil prosjektet ha for disse aktørene? F.eks. brukerbehov som dekkes, spredning av kunnskap og teknologi, kompetanseoppbygging i forskningsmiljø, etc. Hvordan skal resultatene tas i bruk og spres til andre? Har dere tenkt på hvordan dette kan kommuniseres? 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FCBEB51-8F78-41DA-BD68-2707916F1340}"/>
              </a:ext>
            </a:extLst>
          </p:cNvPr>
          <p:cNvSpPr txBox="1"/>
          <p:nvPr userDrawn="1"/>
        </p:nvSpPr>
        <p:spPr>
          <a:xfrm>
            <a:off x="845303" y="4197855"/>
            <a:ext cx="2429645" cy="11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Øvrig samfunnsnytte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annen samfunnsmessig nytte og verdi vil prosjektet bidra til?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bedre velferd, enklere tilgang til informasjon eller tjenester, lavere utslipp fra kollektivtrafikken.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18B83B1-3137-4FBF-BD45-8F6A2C20C4DE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A619309-A28B-4394-BE6A-291262440D57}"/>
              </a:ext>
            </a:extLst>
          </p:cNvPr>
          <p:cNvSpPr/>
          <p:nvPr userDrawn="1"/>
        </p:nvSpPr>
        <p:spPr>
          <a:xfrm>
            <a:off x="419603" y="736048"/>
            <a:ext cx="30809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og verdi vil prosjektet ha for det offentlige tilbudet og samfunnet?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F42BD1A-438C-4E61-BBDF-4558383F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69" y="1737106"/>
            <a:ext cx="468000" cy="4815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301277F-20DE-4016-94A4-C22AA34B0E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371" y="3010184"/>
            <a:ext cx="468000" cy="48987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44E388F-0658-46BB-AC53-63D26BAEB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9484" y="4368491"/>
            <a:ext cx="468000" cy="486172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C5741AA3-2B8B-4B28-855B-2C7BEB51C987}"/>
              </a:ext>
            </a:extLst>
          </p:cNvPr>
          <p:cNvSpPr/>
          <p:nvPr userDrawn="1"/>
        </p:nvSpPr>
        <p:spPr>
          <a:xfrm>
            <a:off x="0" y="0"/>
            <a:ext cx="3495822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99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ov for fors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B8BCB7-7F7A-4DE3-A72D-C7C0F9E6AFF1}"/>
              </a:ext>
            </a:extLst>
          </p:cNvPr>
          <p:cNvSpPr/>
          <p:nvPr userDrawn="1"/>
        </p:nvSpPr>
        <p:spPr>
          <a:xfrm>
            <a:off x="9680064" y="1426794"/>
            <a:ext cx="1830251" cy="323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13B3770B-8A4A-4168-B069-1501FBE45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073" y="627320"/>
            <a:ext cx="7899993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DD78240-857E-4E8A-B69D-AF57EED92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73" y="2690036"/>
            <a:ext cx="7899994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597DD091-51E8-4FF5-A067-E19221044A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073" y="4731489"/>
            <a:ext cx="7899994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1CE154-30BE-4AF7-A9CC-B3D2E5900478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2039988-3FC4-42DC-8298-A637950007C9}"/>
              </a:ext>
            </a:extLst>
          </p:cNvPr>
          <p:cNvSpPr txBox="1"/>
          <p:nvPr userDrawn="1"/>
        </p:nvSpPr>
        <p:spPr>
          <a:xfrm>
            <a:off x="810000" y="4141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Kunnskapsbehov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36B111D-AF77-4584-AC4F-40C5FBC4FBFD}"/>
              </a:ext>
            </a:extLst>
          </p:cNvPr>
          <p:cNvSpPr txBox="1"/>
          <p:nvPr userDrawn="1"/>
        </p:nvSpPr>
        <p:spPr>
          <a:xfrm>
            <a:off x="810000" y="24787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Eksisterende forskning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C936E0C-4707-4748-AD0F-85DA682C6BA1}"/>
              </a:ext>
            </a:extLst>
          </p:cNvPr>
          <p:cNvSpPr txBox="1"/>
          <p:nvPr userDrawn="1"/>
        </p:nvSpPr>
        <p:spPr>
          <a:xfrm>
            <a:off x="810000" y="45203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Ny kunnskap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8FA7658-C90D-49D0-956D-4DA8393C0DD8}"/>
              </a:ext>
            </a:extLst>
          </p:cNvPr>
          <p:cNvSpPr txBox="1"/>
          <p:nvPr userDrawn="1"/>
        </p:nvSpPr>
        <p:spPr>
          <a:xfrm>
            <a:off x="9680064" y="1736288"/>
            <a:ext cx="1830251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Kunnskapsbehov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kunnskap </a:t>
            </a:r>
            <a:r>
              <a:rPr lang="nb-NO" sz="1050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 relevans for prosjektet </a:t>
            </a: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dere? Hvilken kunnskap trenger dere for å lykkes med prosjektet?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AE307AE-EB70-439F-A38D-B6B9E631C37A}"/>
              </a:ext>
            </a:extLst>
          </p:cNvPr>
          <p:cNvSpPr txBox="1"/>
          <p:nvPr userDrawn="1"/>
        </p:nvSpPr>
        <p:spPr>
          <a:xfrm>
            <a:off x="9680064" y="2865329"/>
            <a:ext cx="1937506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Eksisterende forskning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finnes av </a:t>
            </a:r>
            <a:r>
              <a:rPr lang="nb-NO" sz="1050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forskningsbasert</a:t>
            </a:r>
            <a:r>
              <a:rPr lang="nb-NO" sz="1050" dirty="0">
                <a:solidFill>
                  <a:srgbClr val="0070C0"/>
                </a:solidFill>
              </a:rPr>
              <a:t> </a:t>
            </a: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 om dette allerede</a:t>
            </a:r>
            <a:r>
              <a:rPr lang="nb-N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66420B8-F8A2-49D6-9C10-6C1809D3375E}"/>
              </a:ext>
            </a:extLst>
          </p:cNvPr>
          <p:cNvSpPr txBox="1"/>
          <p:nvPr userDrawn="1"/>
        </p:nvSpPr>
        <p:spPr>
          <a:xfrm>
            <a:off x="9680064" y="3544208"/>
            <a:ext cx="1937506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kunnskap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 kunnskap trenger dere og hvorfor? Hva er de viktigste problemstillingene/ utfordringene som forskningen skal bidra til å løse?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054C09A-70E3-4972-B989-2BDEA2E8A01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B424122-574B-402A-807F-B15890E083DB}"/>
              </a:ext>
            </a:extLst>
          </p:cNvPr>
          <p:cNvSpPr/>
          <p:nvPr userDrawn="1"/>
        </p:nvSpPr>
        <p:spPr>
          <a:xfrm>
            <a:off x="9220633" y="806817"/>
            <a:ext cx="215433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Hvilken ny kunnskap trenger dere for å lykkes med prosjektet?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B9E1798-4593-4B91-9DAE-AEE9399D2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0462" y="1899015"/>
            <a:ext cx="468000" cy="48137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5488085-C3D6-4F9A-80A2-FFCF989D0C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988" y="3031499"/>
            <a:ext cx="468000" cy="48600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12C67F9-7B69-41AF-988C-700FC368E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6394" y="3713013"/>
            <a:ext cx="468000" cy="49007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C2B3C3C-E42B-49C3-8B60-0FE510E7FF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8462" y="4735335"/>
            <a:ext cx="1633826" cy="1807537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EEB95BF4-4A6C-499C-A674-E89CB3B02E87}"/>
              </a:ext>
            </a:extLst>
          </p:cNvPr>
          <p:cNvSpPr/>
          <p:nvPr userDrawn="1"/>
        </p:nvSpPr>
        <p:spPr>
          <a:xfrm>
            <a:off x="8842783" y="0"/>
            <a:ext cx="3348323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28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kningsaktivit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316DA199-5F2D-4C3A-90B7-6ABD6D946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00" y="606055"/>
            <a:ext cx="787739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6179C70-AF33-4498-A5B7-B05DE03ECF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2668771"/>
            <a:ext cx="7832942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93D9DD51-1493-47A7-BF9A-7797FE2AF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0" y="4710224"/>
            <a:ext cx="7832942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DDC3C-4844-4748-AFC8-8BA24C359877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CF76F9-2EA8-4D31-9877-EC047AFEEA4A}"/>
              </a:ext>
            </a:extLst>
          </p:cNvPr>
          <p:cNvSpPr txBox="1"/>
          <p:nvPr userDrawn="1"/>
        </p:nvSpPr>
        <p:spPr>
          <a:xfrm>
            <a:off x="810000" y="39587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Forskningsmetode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E5611A0-0818-4FF7-8255-2711FD7831E2}"/>
              </a:ext>
            </a:extLst>
          </p:cNvPr>
          <p:cNvSpPr txBox="1"/>
          <p:nvPr userDrawn="1"/>
        </p:nvSpPr>
        <p:spPr>
          <a:xfrm>
            <a:off x="810000" y="246042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Kompetanse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472FB41-C89D-4380-BB0C-D2608D435507}"/>
              </a:ext>
            </a:extLst>
          </p:cNvPr>
          <p:cNvSpPr txBox="1"/>
          <p:nvPr userDrawn="1"/>
        </p:nvSpPr>
        <p:spPr>
          <a:xfrm>
            <a:off x="810000" y="4502109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Samarbeid med forskningsmiljø(er)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933AF79-4D87-48B3-889C-103912B692D6}"/>
              </a:ext>
            </a:extLst>
          </p:cNvPr>
          <p:cNvSpPr/>
          <p:nvPr userDrawn="1"/>
        </p:nvSpPr>
        <p:spPr>
          <a:xfrm>
            <a:off x="9559247" y="3148443"/>
            <a:ext cx="2229274" cy="3286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FD2941-DB33-4749-BCEC-0E02C8931649}"/>
              </a:ext>
            </a:extLst>
          </p:cNvPr>
          <p:cNvSpPr txBox="1"/>
          <p:nvPr userDrawn="1"/>
        </p:nvSpPr>
        <p:spPr>
          <a:xfrm>
            <a:off x="9585380" y="3019100"/>
            <a:ext cx="222927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Forskningsmetode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vil dere arbeide for å få fram den nye kunnskapen?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eksempel intervju, eksperiment, simulering, statistisk analyse, etnografi, saksstudie («case study»), etc. 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3753BC5-2779-4B05-8DB5-4BA86F146196}"/>
              </a:ext>
            </a:extLst>
          </p:cNvPr>
          <p:cNvSpPr txBox="1"/>
          <p:nvPr userDrawn="1"/>
        </p:nvSpPr>
        <p:spPr>
          <a:xfrm>
            <a:off x="9585381" y="4310279"/>
            <a:ext cx="2140080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Kompetanse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kompetanse dere trenger i prosjektet som dere ikke har selv?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så fall, hvilken kompetanse er det behov for?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22E74EB-EE81-440C-B529-F065D68B5D2C}"/>
              </a:ext>
            </a:extLst>
          </p:cNvPr>
          <p:cNvSpPr txBox="1"/>
          <p:nvPr userDrawn="1"/>
        </p:nvSpPr>
        <p:spPr>
          <a:xfrm>
            <a:off x="9585380" y="5278287"/>
            <a:ext cx="2469046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forskningsmiljø(er)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forskningsmiljøer er det aktuelt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samarbeide med?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vil disse kunne bidra med?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3F43238-0AD3-4388-9587-A07FE8090739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4620E71-7D0A-431A-9572-370064A0A5AB}"/>
              </a:ext>
            </a:extLst>
          </p:cNvPr>
          <p:cNvSpPr/>
          <p:nvPr userDrawn="1"/>
        </p:nvSpPr>
        <p:spPr>
          <a:xfrm>
            <a:off x="9035071" y="2382548"/>
            <a:ext cx="26270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Hvordan skal dere arbeide for å få ny kunnskap?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5965EA-7177-4DCA-98F2-340BE46CC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1950" y="3172953"/>
            <a:ext cx="468000" cy="47674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FA76D3E-6900-4EE6-A302-44DD1F822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2962" y="4505676"/>
            <a:ext cx="468000" cy="46358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B02D56D-A48A-489B-9A8E-7D53673F3A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000" y="5453562"/>
            <a:ext cx="468000" cy="49499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D50FAAE-4094-47D1-B39A-BE5D237DD1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4715" y="611737"/>
            <a:ext cx="1807758" cy="161337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3572C51-8F57-44ED-86E2-A41BA7A26CFC}"/>
              </a:ext>
            </a:extLst>
          </p:cNvPr>
          <p:cNvSpPr/>
          <p:nvPr userDrawn="1"/>
        </p:nvSpPr>
        <p:spPr>
          <a:xfrm>
            <a:off x="8757138" y="0"/>
            <a:ext cx="3425695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2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e 42">
            <a:extLst>
              <a:ext uri="{FF2B5EF4-FFF2-40B4-BE49-F238E27FC236}">
                <a16:creationId xmlns:a16="http://schemas.microsoft.com/office/drawing/2014/main" id="{132311F6-61DB-4726-84C1-610027C1B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815" y="0"/>
            <a:ext cx="2688369" cy="9272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C11A6FB-361C-4324-B75B-203F528CA5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9446" y="1529824"/>
            <a:ext cx="4392000" cy="436115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316DA199-5F2D-4C3A-90B7-6ABD6D946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169" y="1120262"/>
            <a:ext cx="3600000" cy="2372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6179C70-AF33-4498-A5B7-B05DE03ECF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621" y="1120261"/>
            <a:ext cx="3600000" cy="2372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93D9DD51-1493-47A7-BF9A-7797FE2AF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84" y="4139188"/>
            <a:ext cx="3600000" cy="258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C9440B3E-342F-4DD1-AC3B-BDEC4B3F0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7621" y="4139188"/>
            <a:ext cx="3600000" cy="258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D7D18F2D-0B5C-4657-99AA-C0C21F0B4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1255" y="3033221"/>
            <a:ext cx="2950129" cy="20944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F6EFC17-A555-4B59-A071-0293A7BE6829}"/>
              </a:ext>
            </a:extLst>
          </p:cNvPr>
          <p:cNvSpPr txBox="1"/>
          <p:nvPr userDrawn="1"/>
        </p:nvSpPr>
        <p:spPr>
          <a:xfrm>
            <a:off x="5163213" y="6596664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   Forskningsrådet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05AF09F-D6DC-434B-9E96-FB9ED40700C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0595B27-A67E-443B-AFC4-F705D9EF116C}"/>
              </a:ext>
            </a:extLst>
          </p:cNvPr>
          <p:cNvSpPr txBox="1"/>
          <p:nvPr userDrawn="1"/>
        </p:nvSpPr>
        <p:spPr>
          <a:xfrm>
            <a:off x="503169" y="3630072"/>
            <a:ext cx="3426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og verdi vil prosjektet ha for virksomheten?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9238BEB-C1AB-4137-AEC5-BB8A9F89BD2E}"/>
              </a:ext>
            </a:extLst>
          </p:cNvPr>
          <p:cNvSpPr txBox="1"/>
          <p:nvPr userDrawn="1"/>
        </p:nvSpPr>
        <p:spPr>
          <a:xfrm>
            <a:off x="7800860" y="608476"/>
            <a:ext cx="38311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Hvilken ny kunnskap trenger dere </a:t>
            </a:r>
          </a:p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å lykkes med prosjektet?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D501DBB-6629-4F5F-B2D9-A2EA32142204}"/>
              </a:ext>
            </a:extLst>
          </p:cNvPr>
          <p:cNvSpPr txBox="1"/>
          <p:nvPr userDrawn="1"/>
        </p:nvSpPr>
        <p:spPr>
          <a:xfrm>
            <a:off x="8387985" y="3628318"/>
            <a:ext cx="323206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Hvordan skal dere arbeide </a:t>
            </a:r>
          </a:p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å få ny kunnskap?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4FA6C1F-0BBA-40DB-AFFD-1D07ECE50EC4}"/>
              </a:ext>
            </a:extLst>
          </p:cNvPr>
          <p:cNvSpPr/>
          <p:nvPr userDrawn="1"/>
        </p:nvSpPr>
        <p:spPr>
          <a:xfrm>
            <a:off x="5089969" y="2515219"/>
            <a:ext cx="196244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b-NO" sz="13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 er den overordnede idéen for prosjektet?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B878E276-8471-428E-AFE1-AA5A73B750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64583" y="2186992"/>
            <a:ext cx="768223" cy="39304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63BA861-F97D-4D72-8874-3D7C5C6B33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44" y="895174"/>
            <a:ext cx="505913" cy="5874537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CD61B7FE-02BC-454D-94A0-99C6E61BB5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707277" y="862320"/>
            <a:ext cx="456588" cy="5864489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205EE9F-9DFE-4FD9-B074-30F8598046F4}"/>
              </a:ext>
            </a:extLst>
          </p:cNvPr>
          <p:cNvSpPr txBox="1"/>
          <p:nvPr userDrawn="1"/>
        </p:nvSpPr>
        <p:spPr>
          <a:xfrm>
            <a:off x="486884" y="608477"/>
            <a:ext cx="3824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og verdi vil prosjektet ha for det offentlige tilbudet og for samfunnet?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D2B5C604-250F-4E0F-8261-6D9B9144EF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5400000">
            <a:off x="1800472" y="2237548"/>
            <a:ext cx="76200" cy="2733675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92D58A55-6314-4981-99EC-6A0388F0D6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10315327" y="2243054"/>
            <a:ext cx="76200" cy="2733675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77DD63D2-F8EE-413E-8B15-46AAE3502F8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2019" y="5991600"/>
            <a:ext cx="133350" cy="485775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280299BC-AB3D-4B29-B797-E62B66CA63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6038548" y="979058"/>
            <a:ext cx="133350" cy="485775"/>
          </a:xfrm>
          <a:prstGeom prst="rect">
            <a:avLst/>
          </a:prstGeom>
        </p:spPr>
      </p:pic>
      <p:sp>
        <p:nvSpPr>
          <p:cNvPr id="16" name="Plassholder for tekst 16">
            <a:extLst>
              <a:ext uri="{FF2B5EF4-FFF2-40B4-BE49-F238E27FC236}">
                <a16:creationId xmlns:a16="http://schemas.microsoft.com/office/drawing/2014/main" id="{548F495B-046F-468A-888F-0D176C776A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8930" y="669211"/>
            <a:ext cx="1084521" cy="31831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2633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K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B9910235-F0C3-4E16-A516-934FE62BD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8B269DF-BE54-4992-8B08-723321B18045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Offentlig sektor</a:t>
            </a:r>
          </a:p>
        </p:txBody>
      </p:sp>
      <p:pic>
        <p:nvPicPr>
          <p:cNvPr id="3" name="Bilde 2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7EF2D615-4F0F-4F6D-A05F-A4728D970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08" y="5382768"/>
            <a:ext cx="1970923" cy="1475232"/>
          </a:xfrm>
          <a:prstGeom prst="rect">
            <a:avLst/>
          </a:prstGeom>
        </p:spPr>
      </p:pic>
      <p:pic>
        <p:nvPicPr>
          <p:cNvPr id="7" name="Bilde 6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3012402E-72A2-43D8-972E-A7ADCFC818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04" y="2679948"/>
            <a:ext cx="1121664" cy="800868"/>
          </a:xfrm>
          <a:prstGeom prst="rect">
            <a:avLst/>
          </a:prstGeom>
        </p:spPr>
      </p:pic>
      <p:pic>
        <p:nvPicPr>
          <p:cNvPr id="9" name="Bilde 8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9B4DD8D8-C8FF-4F6B-8538-3F9A333675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62" y="2526792"/>
            <a:ext cx="1440298" cy="95402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2EEA1EB-2F9C-4B4A-82EF-A424DD6238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3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03D0C347-762B-4333-A99E-F9087A5BE0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67" r:id="rId8"/>
    <p:sldLayoutId id="2147483655" r:id="rId9"/>
    <p:sldLayoutId id="2147483661" r:id="rId10"/>
    <p:sldLayoutId id="2147483666" r:id="rId11"/>
    <p:sldLayoutId id="2147483682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hyperlink" Target="http://www.forskningsradet.n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5B602EA-B4B2-4890-8742-99AD27D4F17B}"/>
              </a:ext>
            </a:extLst>
          </p:cNvPr>
          <p:cNvSpPr txBox="1"/>
          <p:nvPr/>
        </p:nvSpPr>
        <p:spPr>
          <a:xfrm>
            <a:off x="1324521" y="2159220"/>
            <a:ext cx="5411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>
                <a:solidFill>
                  <a:schemeClr val="tx2"/>
                </a:solidFill>
              </a:rPr>
              <a:t>Prosjektkanvas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F6C29DA-BAF3-4479-B351-F3B5EC973BC9}"/>
              </a:ext>
            </a:extLst>
          </p:cNvPr>
          <p:cNvSpPr txBox="1"/>
          <p:nvPr/>
        </p:nvSpPr>
        <p:spPr>
          <a:xfrm>
            <a:off x="1324521" y="3414169"/>
            <a:ext cx="32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Offentlig sektor</a:t>
            </a:r>
            <a:endParaRPr kumimoji="0" lang="nb-NO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chemeClr val="tx2"/>
                </a:solidFill>
                <a:latin typeface="Calibri" panose="020F0502020204030204"/>
              </a:rPr>
              <a:t>Verktøy for å identifisere FoU-prosjekter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FDD3A338-8A5A-4AF4-B241-2F95239C108B}"/>
              </a:ext>
            </a:extLst>
          </p:cNvPr>
          <p:cNvSpPr txBox="1">
            <a:spLocks/>
          </p:cNvSpPr>
          <p:nvPr/>
        </p:nvSpPr>
        <p:spPr>
          <a:xfrm>
            <a:off x="5809840" y="5493882"/>
            <a:ext cx="6382160" cy="1292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</a:rPr>
              <a:t>Prosjektkanvas er Forskningsrådets verktøy</a:t>
            </a:r>
          </a:p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</a:rPr>
              <a:t>Du kan dele prosjektkanvas med hvem du vil, under følgende forutsetninger: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må si at prosjektkanvas er et verktøy fra Forskningsrådet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kan ikke bruke prosjektkanvas i kommersiell sammenheng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kan ikke endre prosjektkanvas</a:t>
            </a:r>
          </a:p>
          <a:p>
            <a:pPr lvl="1"/>
            <a:endParaRPr lang="nb-NO" sz="1200" dirty="0">
              <a:solidFill>
                <a:schemeClr val="tx2"/>
              </a:solidFill>
            </a:endParaRPr>
          </a:p>
          <a:p>
            <a:pPr lvl="1"/>
            <a:endParaRPr lang="nb-NO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1400" dirty="0">
              <a:solidFill>
                <a:schemeClr val="tx2"/>
              </a:solidFill>
            </a:endParaRPr>
          </a:p>
          <a:p>
            <a:endParaRPr lang="nb-NO" sz="1400" dirty="0">
              <a:solidFill>
                <a:schemeClr val="tx2"/>
              </a:solidFill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40DE7E4-B32C-4E3B-8981-841CDEEA07D2}"/>
              </a:ext>
            </a:extLst>
          </p:cNvPr>
          <p:cNvCxnSpPr/>
          <p:nvPr/>
        </p:nvCxnSpPr>
        <p:spPr>
          <a:xfrm>
            <a:off x="866996" y="5332987"/>
            <a:ext cx="10600660" cy="0"/>
          </a:xfrm>
          <a:prstGeom prst="line">
            <a:avLst/>
          </a:prstGeom>
          <a:ln w="28575">
            <a:solidFill>
              <a:srgbClr val="FF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836C96E-E796-46B9-A029-AF20AA3AC097}"/>
              </a:ext>
            </a:extLst>
          </p:cNvPr>
          <p:cNvSpPr txBox="1">
            <a:spLocks/>
          </p:cNvSpPr>
          <p:nvPr/>
        </p:nvSpPr>
        <p:spPr>
          <a:xfrm>
            <a:off x="909528" y="6008917"/>
            <a:ext cx="4125610" cy="7559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Projectcanvas by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www.forskningsradet.no</a:t>
            </a:r>
            <a:r>
              <a:rPr lang="en-GB" sz="1200" dirty="0">
                <a:solidFill>
                  <a:schemeClr val="tx2"/>
                </a:solidFill>
              </a:rPr>
              <a:t> is licensed under a Creative Commons Attribution-NonCommercial-NoDerivatives 4.0 International Licence.</a:t>
            </a:r>
          </a:p>
          <a:p>
            <a:pPr lvl="1"/>
            <a:endParaRPr lang="en-GB" sz="1200" dirty="0">
              <a:solidFill>
                <a:schemeClr val="tx2"/>
              </a:solidFill>
            </a:endParaRPr>
          </a:p>
          <a:p>
            <a:pPr lvl="1"/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11B1551-4F65-4911-A85A-6523E6BA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721860"/>
            <a:ext cx="745830" cy="2603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F47945-0958-49CC-9FDE-F769EA08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03" y="1402134"/>
            <a:ext cx="4067175" cy="368617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4425FD2-02F4-4C7A-80D3-C2D309741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942" y="2763252"/>
            <a:ext cx="978649" cy="90657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55C23EA-C95F-41FC-BAF6-04CCB1477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611" y="3685907"/>
            <a:ext cx="335309" cy="251482"/>
          </a:xfrm>
          <a:prstGeom prst="rect">
            <a:avLst/>
          </a:prstGeom>
        </p:spPr>
      </p:pic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4063DF11-2B07-45B4-8DA8-A04F0A234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84" y="3246868"/>
            <a:ext cx="3838459" cy="2160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F0584A8-EEA6-4A55-9868-2642CD1344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53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DA7686D-DF8C-49D7-819A-54B667CE6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87CA9E-C537-4F80-84A4-68D792368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A39CF3-F6F4-4D63-88D1-8E18A082F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25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945A77F-06CE-44DB-B45F-EAC4C63CD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AFE07D-6766-4B4D-914D-7A15E4821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F92075-3248-4B36-A140-7F4E41870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3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D03B52C-8D6C-41CA-8E4E-E3EE38ADE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329A45-6374-417F-898F-F121128BC4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AAB79A-96F2-4669-8C98-37339A50C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89BDB0-CFBF-4E7F-A174-25F5E8139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8D811F-4123-401C-9AF4-22E6983100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482ECB6-4D76-473F-A88F-128B2ECE96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8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67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9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72C4D87-505E-4DBA-8510-57E04D65ED25}"/>
              </a:ext>
            </a:extLst>
          </p:cNvPr>
          <p:cNvSpPr/>
          <p:nvPr/>
        </p:nvSpPr>
        <p:spPr>
          <a:xfrm>
            <a:off x="2988689" y="0"/>
            <a:ext cx="92033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5A62F16-BAF4-4C08-9BB3-1A00B999DB06}"/>
              </a:ext>
            </a:extLst>
          </p:cNvPr>
          <p:cNvSpPr txBox="1">
            <a:spLocks/>
          </p:cNvSpPr>
          <p:nvPr/>
        </p:nvSpPr>
        <p:spPr>
          <a:xfrm>
            <a:off x="14443" y="2400047"/>
            <a:ext cx="2974246" cy="15552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Prosjektkanvas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DA7A9A6-F2CD-4672-933A-3A83428479B4}"/>
              </a:ext>
            </a:extLst>
          </p:cNvPr>
          <p:cNvSpPr/>
          <p:nvPr/>
        </p:nvSpPr>
        <p:spPr>
          <a:xfrm>
            <a:off x="11536326" y="6602819"/>
            <a:ext cx="510362" cy="243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4BC99F-1CE0-4750-AAC8-89EDAA010213}"/>
              </a:ext>
            </a:extLst>
          </p:cNvPr>
          <p:cNvSpPr txBox="1"/>
          <p:nvPr/>
        </p:nvSpPr>
        <p:spPr>
          <a:xfrm>
            <a:off x="457200" y="3116423"/>
            <a:ext cx="22015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1100" dirty="0">
                <a:solidFill>
                  <a:srgbClr val="CFD7DB"/>
                </a:solidFill>
              </a:rPr>
              <a:t>Prosjektkanvas er et verktøy med spørsmål som hjelper deg å avklare om du har et FoU-prosjekt. </a:t>
            </a:r>
          </a:p>
          <a:p>
            <a:pPr lvl="0">
              <a:defRPr/>
            </a:pPr>
            <a:r>
              <a:rPr lang="nb-NO" sz="1100" dirty="0">
                <a:solidFill>
                  <a:srgbClr val="CFD7DB"/>
                </a:solidFill>
              </a:rPr>
              <a:t>Det er også godt egnet for dialog med aktører som er involvert i prosjektet.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2EBDE13E-C48D-4161-A59E-B8BA37586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4" y="927331"/>
            <a:ext cx="9664000" cy="5436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82D05BA-94AB-4FC6-9E85-685D463DA9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30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72C4D87-505E-4DBA-8510-57E04D65ED25}"/>
              </a:ext>
            </a:extLst>
          </p:cNvPr>
          <p:cNvSpPr/>
          <p:nvPr/>
        </p:nvSpPr>
        <p:spPr>
          <a:xfrm>
            <a:off x="2988689" y="0"/>
            <a:ext cx="92033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5A62F16-BAF4-4C08-9BB3-1A00B999DB06}"/>
              </a:ext>
            </a:extLst>
          </p:cNvPr>
          <p:cNvSpPr txBox="1">
            <a:spLocks/>
          </p:cNvSpPr>
          <p:nvPr/>
        </p:nvSpPr>
        <p:spPr>
          <a:xfrm>
            <a:off x="14443" y="2400047"/>
            <a:ext cx="2974246" cy="15552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Bruksområder </a:t>
            </a:r>
          </a:p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verktøyet</a:t>
            </a:r>
          </a:p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Prosjektkanvas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F48382E-7B8A-4E7D-B484-FA4227DB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55" y="1159951"/>
            <a:ext cx="9096375" cy="568642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DA7A9A6-F2CD-4672-933A-3A83428479B4}"/>
              </a:ext>
            </a:extLst>
          </p:cNvPr>
          <p:cNvSpPr/>
          <p:nvPr/>
        </p:nvSpPr>
        <p:spPr>
          <a:xfrm>
            <a:off x="11536326" y="6602819"/>
            <a:ext cx="510362" cy="243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69DC4C6-C633-48F4-994D-ECECE13388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62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14CAADF-77E3-43D5-ACDA-BB80E89E286F}"/>
              </a:ext>
            </a:extLst>
          </p:cNvPr>
          <p:cNvSpPr txBox="1"/>
          <p:nvPr/>
        </p:nvSpPr>
        <p:spPr>
          <a:xfrm>
            <a:off x="2103516" y="2181158"/>
            <a:ext cx="7760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I denne redigerbare versjonen av Prosjektkanvas kan dere gjøre notater rundt prosjektet. </a:t>
            </a:r>
          </a:p>
          <a:p>
            <a:pPr>
              <a:defRPr/>
            </a:pPr>
            <a:endParaRPr lang="nb-NO" dirty="0">
              <a:solidFill>
                <a:srgbClr val="CFD7DB"/>
              </a:solidFill>
            </a:endParaRPr>
          </a:p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Fyll inn stikkord på neste ark (side 6). Hvis dere har behov for utdyping av ett eller flere av temaene kan det gjøres på de påfølgende arkene (side 7-11). </a:t>
            </a:r>
          </a:p>
          <a:p>
            <a:pPr>
              <a:defRPr/>
            </a:pPr>
            <a:endParaRPr lang="nb-NO" dirty="0">
              <a:solidFill>
                <a:srgbClr val="CFD7DB"/>
              </a:solidFill>
            </a:endParaRPr>
          </a:p>
          <a:p>
            <a:pPr>
              <a:defRPr/>
            </a:pPr>
            <a:r>
              <a:rPr lang="nb-NO" u="sng" dirty="0">
                <a:solidFill>
                  <a:srgbClr val="CFD7DB"/>
                </a:solidFill>
              </a:rPr>
              <a:t>Start alltid først med å svare på spørsmålene i kjernen i kanvasen, dvs. idéen</a:t>
            </a:r>
            <a:r>
              <a:rPr lang="nb-NO" dirty="0">
                <a:solidFill>
                  <a:srgbClr val="CFD7DB"/>
                </a:solidFill>
              </a:rPr>
              <a:t>. </a:t>
            </a:r>
          </a:p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Gå deretter videre med å svare på spørsmålene under overskriftene i sirkelen i denne rekkefølgen: 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Nytte for virksomheten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Nytte for samfunn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Behov for forskning 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Forskningsaktiviteter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BF42A5D-1DF4-40B7-864B-F18696C9CAF5}"/>
              </a:ext>
            </a:extLst>
          </p:cNvPr>
          <p:cNvSpPr/>
          <p:nvPr/>
        </p:nvSpPr>
        <p:spPr>
          <a:xfrm>
            <a:off x="2930152" y="1379386"/>
            <a:ext cx="633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 bruker du Prosjektkanvas</a:t>
            </a:r>
            <a:endParaRPr lang="nb-NO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F53C3C3-94B6-43A6-90FF-328B13B9D88D}"/>
              </a:ext>
            </a:extLst>
          </p:cNvPr>
          <p:cNvCxnSpPr>
            <a:cxnSpLocks/>
          </p:cNvCxnSpPr>
          <p:nvPr/>
        </p:nvCxnSpPr>
        <p:spPr>
          <a:xfrm>
            <a:off x="1483051" y="1967210"/>
            <a:ext cx="8856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E723FA05-26A7-4897-B14E-7986FD70FD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5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FCDB0C1-4F08-4FD7-9F5C-640FA60A0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33B7E4-D2A8-4FD6-8C88-1248C5987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773B19-CB02-499F-A2E8-663FFA2A7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7B45EA-5861-4D4D-8769-C7134E1BB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5AA1850-0BCD-4FF3-A403-FA5479DD8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3B7C128-07ED-4D46-8080-18A4D1C82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86A8504-9DDF-4D28-842F-84EF46D00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F3D1C3-0319-42EB-8BA4-5CCEEE682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5C7ABB-FB01-4C27-B225-1A484D14B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6C19A0B-DFE8-4025-90E4-AE25C4A4F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10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9EBAB79-3FD7-4729-B3FC-C53DB9132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B303A2-55D5-44A8-9CA6-70B46EC11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C85861B-A07F-4FA0-BF89-F7AE1B368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61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7AEEEF3-11D6-4D66-8321-39E4505C7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253405-CECB-4330-909A-6E3F1075F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CE365B-71CD-40DA-B149-A596FABE8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076660"/>
      </p:ext>
    </p:extLst>
  </p:cSld>
  <p:clrMapOvr>
    <a:masterClrMapping/>
  </p:clrMapOvr>
</p:sld>
</file>

<file path=ppt/theme/theme1.xml><?xml version="1.0" encoding="utf-8"?>
<a:theme xmlns:a="http://schemas.openxmlformats.org/drawingml/2006/main" name="Prosjektk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1572D17F09343834D6B0EB5C729F3" ma:contentTypeVersion="25" ma:contentTypeDescription="Create a new document." ma:contentTypeScope="" ma:versionID="bbfd44cee750f79ef776f9f2a6121bb6">
  <xsd:schema xmlns:xsd="http://www.w3.org/2001/XMLSchema" xmlns:xs="http://www.w3.org/2001/XMLSchema" xmlns:p="http://schemas.microsoft.com/office/2006/metadata/properties" xmlns:ns2="feaa13a8-ff43-4ca6-9bec-5b64dcde6bf6" xmlns:ns3="b698ac79-4e05-437f-8025-203a531218a5" targetNamespace="http://schemas.microsoft.com/office/2006/metadata/properties" ma:root="true" ma:fieldsID="7aa22d29617c185192cc3360b53e27ab" ns2:_="" ns3:_="">
    <xsd:import namespace="feaa13a8-ff43-4ca6-9bec-5b64dcde6bf6"/>
    <xsd:import namespace="b698ac79-4e05-437f-8025-203a531218a5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Kanal" minOccurs="0"/>
                <xsd:element ref="ns2:M_x00e5_lgruppe" minOccurs="0"/>
                <xsd:element ref="ns2:Tem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9672ec110ad4304bbf5de3054926027" minOccurs="0"/>
                <xsd:element ref="ns3:TaxCatchAll" minOccurs="0"/>
                <xsd:element ref="ns2:o555f8cf5d90444ca1fa4607ada592d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13a8-ff43-4ca6-9bec-5b64dcde6bf6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format="Dropdown" ma:internalName="Dokumenttype" ma:readOnly="false">
      <xsd:simpleType>
        <xsd:restriction base="dms:Choice">
          <xsd:enumeration value="Analyse"/>
          <xsd:enumeration value="Bilde"/>
          <xsd:enumeration value="Design"/>
          <xsd:enumeration value="Innlegg"/>
          <xsd:enumeration value="Kronikk"/>
          <xsd:enumeration value="Ledermøtesak"/>
          <xsd:enumeration value="Nyhetssak"/>
          <xsd:enumeration value="Plan"/>
          <xsd:enumeration value="Presentasjon"/>
          <xsd:enumeration value="Pressemelding"/>
          <xsd:enumeration value="Rapport"/>
          <xsd:enumeration value="Referat"/>
          <xsd:enumeration value="Rådata"/>
          <xsd:enumeration value="Styresak"/>
          <xsd:enumeration value="Talepunkter"/>
          <xsd:enumeration value="Undersøkelse"/>
        </xsd:restriction>
      </xsd:simpleType>
    </xsd:element>
    <xsd:element name="Kanal" ma:index="4" nillable="true" ma:displayName="Kanal" ma:format="Dropdown" ma:internalName="Kanal" ma:readOnly="false">
      <xsd:simpleType>
        <xsd:restriction base="dms:Choice">
          <xsd:enumeration value="Arrangement"/>
          <xsd:enumeration value="Fagpresse"/>
          <xsd:enumeration value="Intranett"/>
          <xsd:enumeration value="Lokalmedia"/>
          <xsd:enumeration value="Nettsted"/>
          <xsd:enumeration value="Nyhetsbrev"/>
          <xsd:enumeration value="Nysgjerrigper.no"/>
          <xsd:enumeration value="Riksmedia"/>
          <xsd:enumeration value="Skattefunn.no"/>
          <xsd:enumeration value="Sosiale media"/>
        </xsd:restriction>
      </xsd:simpleType>
    </xsd:element>
    <xsd:element name="M_x00e5_lgruppe" ma:index="5" nillable="true" ma:displayName="Målgruppe" ma:format="Dropdown" ma:internalName="M_x00e5_lgruppe" ma:readOnly="false">
      <xsd:simpleType>
        <xsd:restriction base="dms:Choice">
          <xsd:enumeration value="Ansatte"/>
          <xsd:enumeration value="Barn og unge"/>
          <xsd:enumeration value="Befolkning"/>
          <xsd:enumeration value="Departementer"/>
          <xsd:enumeration value="Fageksperter"/>
          <xsd:enumeration value="Forskningsorganisasjoner"/>
          <xsd:enumeration value="Institutter"/>
          <xsd:enumeration value="Interessenter"/>
          <xsd:enumeration value="Ledere internt"/>
          <xsd:enumeration value="Næringsliv"/>
          <xsd:enumeration value="Offentlig sektor"/>
          <xsd:enumeration value="Politikere"/>
          <xsd:enumeration value="Søkere"/>
        </xsd:restriction>
      </xsd:simpleType>
    </xsd:element>
    <xsd:element name="Tema" ma:index="7" nillable="true" ma:displayName="Tema" ma:internalName="T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ærekraftig utvikling"/>
                    <xsd:enumeration value="Forskningsformidling"/>
                    <xsd:enumeration value="Forskningspolitikk"/>
                    <xsd:enumeration value="Grønt skifte"/>
                    <xsd:enumeration value="Hav"/>
                    <xsd:enumeration value="Helse og velferd"/>
                    <xsd:enumeration value="Internasjonalt"/>
                    <xsd:enumeration value="Korona-ekspertrolle"/>
                    <xsd:enumeration value="Næringsliv"/>
                    <xsd:enumeration value="Offentlig sektor"/>
                    <xsd:enumeration value="Organisasjon"/>
                    <xsd:enumeration value="Samhørighet og globalisering"/>
                    <xsd:enumeration value="Teknologi og digitaliser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n9672ec110ad4304bbf5de3054926027" ma:index="21" nillable="true" ma:taxonomy="true" ma:internalName="n9672ec110ad4304bbf5de3054926027" ma:taxonomyFieldName="_x00c5_r" ma:displayName="År" ma:readOnly="false" ma:default="" ma:fieldId="{79672ec1-10ad-4304-bbf5-de3054926027}" ma:sspId="26cff002-41dc-47c6-9720-c7756c5075c9" ma:termSetId="13d025f8-819f-44d5-a2f7-55fd601ec1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55f8cf5d90444ca1fa4607ada592d4" ma:index="27" nillable="true" ma:taxonomy="true" ma:internalName="o555f8cf5d90444ca1fa4607ada592d4" ma:taxonomyFieldName="S_x00f8_knadstype" ma:displayName="Søknadstype" ma:readOnly="false" ma:default="" ma:fieldId="{8555f8cf-5d90-444c-a1fa-4607ada592d4}" ma:sspId="26cff002-41dc-47c6-9720-c7756c5075c9" ma:termSetId="ddbdb09e-41b3-4d16-aacd-f27f7de5e1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8ac79-4e05-437f-8025-203a5312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2d3b919c-2f54-4a64-8de4-7cbdb830932a}" ma:internalName="TaxCatchAll" ma:readOnly="false" ma:showField="CatchAllData" ma:web="b698ac79-4e05-437f-8025-203a53121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feaa13a8-ff43-4ca6-9bec-5b64dcde6bf6" xsi:nil="true"/>
    <Tema xmlns="feaa13a8-ff43-4ca6-9bec-5b64dcde6bf6"/>
    <Kanal xmlns="feaa13a8-ff43-4ca6-9bec-5b64dcde6bf6" xsi:nil="true"/>
    <TaxCatchAll xmlns="b698ac79-4e05-437f-8025-203a531218a5"/>
    <o555f8cf5d90444ca1fa4607ada592d4 xmlns="feaa13a8-ff43-4ca6-9bec-5b64dcde6bf6">
      <Terms xmlns="http://schemas.microsoft.com/office/infopath/2007/PartnerControls"/>
    </o555f8cf5d90444ca1fa4607ada592d4>
    <n9672ec110ad4304bbf5de3054926027 xmlns="feaa13a8-ff43-4ca6-9bec-5b64dcde6bf6">
      <Terms xmlns="http://schemas.microsoft.com/office/infopath/2007/PartnerControls"/>
    </n9672ec110ad4304bbf5de3054926027>
    <M_x00e5_lgruppe xmlns="feaa13a8-ff43-4ca6-9bec-5b64dcde6b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FC2CA0-8EBF-4622-B91A-9CF3678468A0}"/>
</file>

<file path=customXml/itemProps2.xml><?xml version="1.0" encoding="utf-8"?>
<ds:datastoreItem xmlns:ds="http://schemas.openxmlformats.org/officeDocument/2006/customXml" ds:itemID="{C1AD00C8-5210-4BD5-AAAA-D083C064DE43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56d02eb-e9b3-4582-93d7-14ec5dcaa72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2ECDA2-9810-4780-A55B-96B24A415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18444</TotalTime>
  <Words>196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Prosjektkanvas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Rigmor Fardal</dc:creator>
  <cp:lastModifiedBy>Beate Nicoline Andersen</cp:lastModifiedBy>
  <cp:revision>305</cp:revision>
  <dcterms:created xsi:type="dcterms:W3CDTF">2020-04-27T19:12:44Z</dcterms:created>
  <dcterms:modified xsi:type="dcterms:W3CDTF">2021-05-05T14:22:29Z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0x010100A631572D17F09343834D6B0EB5C729F3</vt:lpwstr>
  </property>
</Properties>
</file>