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2" r:id="rId2"/>
    <p:sldId id="42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sz="1200" dirty="0">
                <a:effectLst/>
              </a:rPr>
              <a:t>Hvor enig eller uenig er du i følgende påstand:</a:t>
            </a:r>
          </a:p>
          <a:p>
            <a:pPr>
              <a:defRPr sz="1200"/>
            </a:pPr>
            <a:r>
              <a:rPr lang="en-US" sz="1200" dirty="0" err="1">
                <a:effectLst/>
              </a:rPr>
              <a:t>Vaksiner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er</a:t>
            </a:r>
            <a:r>
              <a:rPr lang="en-US" sz="1200" dirty="0">
                <a:effectLst/>
              </a:rPr>
              <a:t> </a:t>
            </a:r>
            <a:r>
              <a:rPr lang="en-US" sz="1200" dirty="0" err="1">
                <a:effectLst/>
              </a:rPr>
              <a:t>trygge</a:t>
            </a:r>
            <a:endParaRPr 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Alle spurte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9FD3-416F-AA01-4ECEB9CF17A3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9FD3-416F-AA01-4ECEB9CF17A3}"/>
              </c:ext>
            </c:extLst>
          </c:dPt>
          <c:dPt>
            <c:idx val="2"/>
            <c:invertIfNegative val="0"/>
            <c:bubble3D val="0"/>
            <c:spPr>
              <a:solidFill>
                <a:srgbClr val="FFFF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9FD3-416F-AA01-4ECEB9CF17A3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9FD3-416F-AA01-4ECEB9CF17A3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9FD3-416F-AA01-4ECEB9CF17A3}"/>
              </c:ext>
            </c:extLst>
          </c:dPt>
          <c:dPt>
            <c:idx val="5"/>
            <c:invertIfNegative val="0"/>
            <c:bubble3D val="0"/>
            <c:spPr>
              <a:solidFill>
                <a:srgbClr val="C0C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9FD3-416F-AA01-4ECEB9CF17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Helt enig</c:v>
                </c:pt>
                <c:pt idx="1">
                  <c:v>Ganske enig</c:v>
                </c:pt>
                <c:pt idx="2">
                  <c:v>Verken enig eller uenig</c:v>
                </c:pt>
                <c:pt idx="3">
                  <c:v>Ganske uenig</c:v>
                </c:pt>
                <c:pt idx="4">
                  <c:v>Helt uenig</c:v>
                </c:pt>
                <c:pt idx="5">
                  <c:v>Vet ikke</c:v>
                </c:pt>
              </c:strCache>
            </c:strRef>
          </c:cat>
          <c:val>
            <c:numRef>
              <c:f>Sheet1!$B$2:$B$7</c:f>
              <c:numCache>
                <c:formatCode>###0%</c:formatCode>
                <c:ptCount val="6"/>
                <c:pt idx="0">
                  <c:v>0.447326690235889</c:v>
                </c:pt>
                <c:pt idx="1">
                  <c:v>0.43770171222097221</c:v>
                </c:pt>
                <c:pt idx="2">
                  <c:v>8.417221020788189E-2</c:v>
                </c:pt>
                <c:pt idx="3">
                  <c:v>1.8407791771261915E-2</c:v>
                </c:pt>
                <c:pt idx="4">
                  <c:v>6.5997964084491571E-3</c:v>
                </c:pt>
                <c:pt idx="5">
                  <c:v>5.7917991555425383E-3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D3-416F-AA01-4ECEB9CF17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653623432"/>
        <c:axId val="653620808"/>
      </c:barChart>
      <c:catAx>
        <c:axId val="653623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3620808"/>
        <c:crosses val="autoZero"/>
        <c:auto val="1"/>
        <c:lblAlgn val="ctr"/>
        <c:lblOffset val="100"/>
        <c:noMultiLvlLbl val="0"/>
      </c:catAx>
      <c:valAx>
        <c:axId val="653620808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3623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177081634431072"/>
          <c:y val="7.7753450746348249E-2"/>
          <c:w val="0.66509418005456766"/>
          <c:h val="0.8705895831445534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Helt enig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45C-4397-800E-FBDBD455ED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Sheet1!$B$1:$R$1</c:f>
              <c:strCache>
                <c:ptCount val="17"/>
                <c:pt idx="0">
                  <c:v>Alle spurte</c:v>
                </c:pt>
                <c:pt idx="1">
                  <c:v> </c:v>
                </c:pt>
                <c:pt idx="2">
                  <c:v>Mann</c:v>
                </c:pt>
                <c:pt idx="3">
                  <c:v>Kvinne</c:v>
                </c:pt>
                <c:pt idx="4">
                  <c:v>  </c:v>
                </c:pt>
                <c:pt idx="5">
                  <c:v>Under 30</c:v>
                </c:pt>
                <c:pt idx="6">
                  <c:v>30-44</c:v>
                </c:pt>
                <c:pt idx="7">
                  <c:v>45-59</c:v>
                </c:pt>
                <c:pt idx="8">
                  <c:v>60+</c:v>
                </c:pt>
                <c:pt idx="9">
                  <c:v>   </c:v>
                </c:pt>
                <c:pt idx="10">
                  <c:v>Oslo/Akershus</c:v>
                </c:pt>
                <c:pt idx="11">
                  <c:v>Rest Østland</c:v>
                </c:pt>
                <c:pt idx="12">
                  <c:v>Sør-/Vestland</c:v>
                </c:pt>
                <c:pt idx="13">
                  <c:v>Tr.lag/Nord-Norge</c:v>
                </c:pt>
                <c:pt idx="14">
                  <c:v>    </c:v>
                </c:pt>
                <c:pt idx="15">
                  <c:v>GSK/VGS</c:v>
                </c:pt>
                <c:pt idx="16">
                  <c:v>Uni/høgskole</c:v>
                </c:pt>
              </c:strCache>
            </c:strRef>
          </c:cat>
          <c:val>
            <c:numRef>
              <c:f>Sheet1!$B$2:$R$2</c:f>
              <c:numCache>
                <c:formatCode>General</c:formatCode>
                <c:ptCount val="17"/>
                <c:pt idx="0" formatCode="###0%">
                  <c:v>0.447326690235889</c:v>
                </c:pt>
                <c:pt idx="2" formatCode="###0%">
                  <c:v>0.46834042334923376</c:v>
                </c:pt>
                <c:pt idx="3" formatCode="###0%">
                  <c:v>0.42594753629774773</c:v>
                </c:pt>
                <c:pt idx="5" formatCode="###0%">
                  <c:v>0.50050064881735612</c:v>
                </c:pt>
                <c:pt idx="6" formatCode="###0%">
                  <c:v>0.42050755221412378</c:v>
                </c:pt>
                <c:pt idx="7" formatCode="###0%">
                  <c:v>0.41956931254160018</c:v>
                </c:pt>
                <c:pt idx="8" formatCode="###0%">
                  <c:v>0.45849536347401271</c:v>
                </c:pt>
                <c:pt idx="10" formatCode="###0%">
                  <c:v>0.53074604490459409</c:v>
                </c:pt>
                <c:pt idx="11" formatCode="###0%">
                  <c:v>0.42992889683692392</c:v>
                </c:pt>
                <c:pt idx="12" formatCode="###0%">
                  <c:v>0.38522477640572744</c:v>
                </c:pt>
                <c:pt idx="13" formatCode="###0%">
                  <c:v>0.46850296637262423</c:v>
                </c:pt>
                <c:pt idx="15" formatCode="###0%">
                  <c:v>0.41905895000086479</c:v>
                </c:pt>
                <c:pt idx="16" formatCode="###0%">
                  <c:v>0.46622279430693164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45C-4397-800E-FBDBD455ED3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Ganske enig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428-466C-BAD9-D5CF28DB10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Sheet1!$B$1:$R$1</c:f>
              <c:strCache>
                <c:ptCount val="17"/>
                <c:pt idx="0">
                  <c:v>Alle spurte</c:v>
                </c:pt>
                <c:pt idx="1">
                  <c:v> </c:v>
                </c:pt>
                <c:pt idx="2">
                  <c:v>Mann</c:v>
                </c:pt>
                <c:pt idx="3">
                  <c:v>Kvinne</c:v>
                </c:pt>
                <c:pt idx="4">
                  <c:v>  </c:v>
                </c:pt>
                <c:pt idx="5">
                  <c:v>Under 30</c:v>
                </c:pt>
                <c:pt idx="6">
                  <c:v>30-44</c:v>
                </c:pt>
                <c:pt idx="7">
                  <c:v>45-59</c:v>
                </c:pt>
                <c:pt idx="8">
                  <c:v>60+</c:v>
                </c:pt>
                <c:pt idx="9">
                  <c:v>   </c:v>
                </c:pt>
                <c:pt idx="10">
                  <c:v>Oslo/Akershus</c:v>
                </c:pt>
                <c:pt idx="11">
                  <c:v>Rest Østland</c:v>
                </c:pt>
                <c:pt idx="12">
                  <c:v>Sør-/Vestland</c:v>
                </c:pt>
                <c:pt idx="13">
                  <c:v>Tr.lag/Nord-Norge</c:v>
                </c:pt>
                <c:pt idx="14">
                  <c:v>    </c:v>
                </c:pt>
                <c:pt idx="15">
                  <c:v>GSK/VGS</c:v>
                </c:pt>
                <c:pt idx="16">
                  <c:v>Uni/høgskole</c:v>
                </c:pt>
              </c:strCache>
            </c:strRef>
          </c:cat>
          <c:val>
            <c:numRef>
              <c:f>Sheet1!$B$3:$R$3</c:f>
              <c:numCache>
                <c:formatCode>General</c:formatCode>
                <c:ptCount val="17"/>
                <c:pt idx="0" formatCode="###0%">
                  <c:v>0.43770171222097221</c:v>
                </c:pt>
                <c:pt idx="2" formatCode="###0%">
                  <c:v>0.41625093096767235</c:v>
                </c:pt>
                <c:pt idx="3" formatCode="###0%">
                  <c:v>0.45952551439996475</c:v>
                </c:pt>
                <c:pt idx="5" formatCode="###0%">
                  <c:v>0.36292733052584369</c:v>
                </c:pt>
                <c:pt idx="6" formatCode="###0%">
                  <c:v>0.48494031756403444</c:v>
                </c:pt>
                <c:pt idx="7" formatCode="###0%">
                  <c:v>0.45362461813477561</c:v>
                </c:pt>
                <c:pt idx="8" formatCode="###0%">
                  <c:v>0.43449105452643705</c:v>
                </c:pt>
                <c:pt idx="10" formatCode="###0%">
                  <c:v>0.36342781212282044</c:v>
                </c:pt>
                <c:pt idx="11" formatCode="###0%">
                  <c:v>0.44567349386636251</c:v>
                </c:pt>
                <c:pt idx="12" formatCode="###0%">
                  <c:v>0.49389394349615851</c:v>
                </c:pt>
                <c:pt idx="13" formatCode="###0%">
                  <c:v>0.42839098562605438</c:v>
                </c:pt>
                <c:pt idx="15" formatCode="###0%">
                  <c:v>0.42986962112267918</c:v>
                </c:pt>
                <c:pt idx="16" formatCode="###0%">
                  <c:v>0.44293722122370183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45C-4397-800E-FBDBD455ED3B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Verken enig eller uenig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197" b="0" i="0" u="none" strike="noStrike" kern="1200" baseline="0">
                    <a:solidFill>
                      <a:schemeClr val="tx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Sheet1!$B$1:$R$1</c:f>
              <c:strCache>
                <c:ptCount val="17"/>
                <c:pt idx="0">
                  <c:v>Alle spurte</c:v>
                </c:pt>
                <c:pt idx="1">
                  <c:v> </c:v>
                </c:pt>
                <c:pt idx="2">
                  <c:v>Mann</c:v>
                </c:pt>
                <c:pt idx="3">
                  <c:v>Kvinne</c:v>
                </c:pt>
                <c:pt idx="4">
                  <c:v>  </c:v>
                </c:pt>
                <c:pt idx="5">
                  <c:v>Under 30</c:v>
                </c:pt>
                <c:pt idx="6">
                  <c:v>30-44</c:v>
                </c:pt>
                <c:pt idx="7">
                  <c:v>45-59</c:v>
                </c:pt>
                <c:pt idx="8">
                  <c:v>60+</c:v>
                </c:pt>
                <c:pt idx="9">
                  <c:v>   </c:v>
                </c:pt>
                <c:pt idx="10">
                  <c:v>Oslo/Akershus</c:v>
                </c:pt>
                <c:pt idx="11">
                  <c:v>Rest Østland</c:v>
                </c:pt>
                <c:pt idx="12">
                  <c:v>Sør-/Vestland</c:v>
                </c:pt>
                <c:pt idx="13">
                  <c:v>Tr.lag/Nord-Norge</c:v>
                </c:pt>
                <c:pt idx="14">
                  <c:v>    </c:v>
                </c:pt>
                <c:pt idx="15">
                  <c:v>GSK/VGS</c:v>
                </c:pt>
                <c:pt idx="16">
                  <c:v>Uni/høgskole</c:v>
                </c:pt>
              </c:strCache>
            </c:strRef>
          </c:cat>
          <c:val>
            <c:numRef>
              <c:f>Sheet1!$B$4:$R$4</c:f>
              <c:numCache>
                <c:formatCode>General</c:formatCode>
                <c:ptCount val="17"/>
                <c:pt idx="0" formatCode="###0%">
                  <c:v>8.417221020788189E-2</c:v>
                </c:pt>
                <c:pt idx="2" formatCode="###0%">
                  <c:v>8.3360685061289463E-2</c:v>
                </c:pt>
                <c:pt idx="3" formatCode="###0%">
                  <c:v>8.4997847468054125E-2</c:v>
                </c:pt>
                <c:pt idx="5" formatCode="###0%">
                  <c:v>0.11955481903486037</c:v>
                </c:pt>
                <c:pt idx="6" formatCode="###0%">
                  <c:v>8.4755737425228808E-2</c:v>
                </c:pt>
                <c:pt idx="7" formatCode="###0%">
                  <c:v>8.7808230081425243E-2</c:v>
                </c:pt>
                <c:pt idx="8" formatCode="###0%">
                  <c:v>5.3707936100258716E-2</c:v>
                </c:pt>
                <c:pt idx="10" formatCode="###0%">
                  <c:v>7.8670448672471194E-2</c:v>
                </c:pt>
                <c:pt idx="11" formatCode="###0%">
                  <c:v>9.0032147057706458E-2</c:v>
                </c:pt>
                <c:pt idx="12" formatCode="###0%">
                  <c:v>9.212027545961371E-2</c:v>
                </c:pt>
                <c:pt idx="13" formatCode="###0%">
                  <c:v>6.9113885831556129E-2</c:v>
                </c:pt>
                <c:pt idx="15" formatCode="###0%">
                  <c:v>0.10405196557914252</c:v>
                </c:pt>
                <c:pt idx="16" formatCode="###0%">
                  <c:v>7.0883212810887941E-2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45C-4397-800E-FBDBD455ED3B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Ganske uenig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Sheet1!$B$1:$R$1</c:f>
              <c:strCache>
                <c:ptCount val="17"/>
                <c:pt idx="0">
                  <c:v>Alle spurte</c:v>
                </c:pt>
                <c:pt idx="1">
                  <c:v> </c:v>
                </c:pt>
                <c:pt idx="2">
                  <c:v>Mann</c:v>
                </c:pt>
                <c:pt idx="3">
                  <c:v>Kvinne</c:v>
                </c:pt>
                <c:pt idx="4">
                  <c:v>  </c:v>
                </c:pt>
                <c:pt idx="5">
                  <c:v>Under 30</c:v>
                </c:pt>
                <c:pt idx="6">
                  <c:v>30-44</c:v>
                </c:pt>
                <c:pt idx="7">
                  <c:v>45-59</c:v>
                </c:pt>
                <c:pt idx="8">
                  <c:v>60+</c:v>
                </c:pt>
                <c:pt idx="9">
                  <c:v>   </c:v>
                </c:pt>
                <c:pt idx="10">
                  <c:v>Oslo/Akershus</c:v>
                </c:pt>
                <c:pt idx="11">
                  <c:v>Rest Østland</c:v>
                </c:pt>
                <c:pt idx="12">
                  <c:v>Sør-/Vestland</c:v>
                </c:pt>
                <c:pt idx="13">
                  <c:v>Tr.lag/Nord-Norge</c:v>
                </c:pt>
                <c:pt idx="14">
                  <c:v>    </c:v>
                </c:pt>
                <c:pt idx="15">
                  <c:v>GSK/VGS</c:v>
                </c:pt>
                <c:pt idx="16">
                  <c:v>Uni/høgskole</c:v>
                </c:pt>
              </c:strCache>
            </c:strRef>
          </c:cat>
          <c:val>
            <c:numRef>
              <c:f>Sheet1!$B$5:$R$5</c:f>
              <c:numCache>
                <c:formatCode>General</c:formatCode>
                <c:ptCount val="17"/>
                <c:pt idx="0" formatCode="###0%">
                  <c:v>1.8407791771261915E-2</c:v>
                </c:pt>
                <c:pt idx="2" formatCode="###0%">
                  <c:v>1.878018839647122E-2</c:v>
                </c:pt>
                <c:pt idx="3" formatCode="###0%">
                  <c:v>1.802891931040753E-2</c:v>
                </c:pt>
                <c:pt idx="5" formatCode="###0%">
                  <c:v>1.7017201621939683E-2</c:v>
                </c:pt>
                <c:pt idx="6" formatCode="###0%">
                  <c:v>9.7963927966103204E-3</c:v>
                </c:pt>
                <c:pt idx="7" formatCode="###0%">
                  <c:v>2.0551451036184033E-2</c:v>
                </c:pt>
                <c:pt idx="8" formatCode="###0%">
                  <c:v>2.5571606555194096E-2</c:v>
                </c:pt>
                <c:pt idx="10" formatCode="###0%">
                  <c:v>2.3282405132785133E-2</c:v>
                </c:pt>
                <c:pt idx="11" formatCode="###0%">
                  <c:v>1.5357506568184994E-2</c:v>
                </c:pt>
                <c:pt idx="12" formatCode="###0%">
                  <c:v>1.435757408992429E-2</c:v>
                </c:pt>
                <c:pt idx="13" formatCode="###0%">
                  <c:v>2.3382186719484156E-2</c:v>
                </c:pt>
                <c:pt idx="15" formatCode="###0%">
                  <c:v>3.1480975671809831E-2</c:v>
                </c:pt>
                <c:pt idx="16" formatCode="###0%">
                  <c:v>9.6687754413142292E-3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45C-4397-800E-FBDBD455ED3B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Helt uenig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Sheet1!$B$1:$R$1</c:f>
              <c:strCache>
                <c:ptCount val="17"/>
                <c:pt idx="0">
                  <c:v>Alle spurte</c:v>
                </c:pt>
                <c:pt idx="1">
                  <c:v> </c:v>
                </c:pt>
                <c:pt idx="2">
                  <c:v>Mann</c:v>
                </c:pt>
                <c:pt idx="3">
                  <c:v>Kvinne</c:v>
                </c:pt>
                <c:pt idx="4">
                  <c:v>  </c:v>
                </c:pt>
                <c:pt idx="5">
                  <c:v>Under 30</c:v>
                </c:pt>
                <c:pt idx="6">
                  <c:v>30-44</c:v>
                </c:pt>
                <c:pt idx="7">
                  <c:v>45-59</c:v>
                </c:pt>
                <c:pt idx="8">
                  <c:v>60+</c:v>
                </c:pt>
                <c:pt idx="9">
                  <c:v>   </c:v>
                </c:pt>
                <c:pt idx="10">
                  <c:v>Oslo/Akershus</c:v>
                </c:pt>
                <c:pt idx="11">
                  <c:v>Rest Østland</c:v>
                </c:pt>
                <c:pt idx="12">
                  <c:v>Sør-/Vestland</c:v>
                </c:pt>
                <c:pt idx="13">
                  <c:v>Tr.lag/Nord-Norge</c:v>
                </c:pt>
                <c:pt idx="14">
                  <c:v>    </c:v>
                </c:pt>
                <c:pt idx="15">
                  <c:v>GSK/VGS</c:v>
                </c:pt>
                <c:pt idx="16">
                  <c:v>Uni/høgskole</c:v>
                </c:pt>
              </c:strCache>
            </c:strRef>
          </c:cat>
          <c:val>
            <c:numRef>
              <c:f>Sheet1!$B$6:$R$6</c:f>
              <c:numCache>
                <c:formatCode>General</c:formatCode>
                <c:ptCount val="17"/>
                <c:pt idx="0" formatCode="###0%">
                  <c:v>6.5997964084491571E-3</c:v>
                </c:pt>
                <c:pt idx="2" formatCode="###0%">
                  <c:v>9.0990999293173655E-3</c:v>
                </c:pt>
                <c:pt idx="3" formatCode="###0%">
                  <c:v>4.0570309501379289E-3</c:v>
                </c:pt>
                <c:pt idx="5" formatCode="###0%">
                  <c:v>0</c:v>
                </c:pt>
                <c:pt idx="6" formatCode="###0%">
                  <c:v>0</c:v>
                </c:pt>
                <c:pt idx="7" formatCode="###0%">
                  <c:v>1.055094840655243E-2</c:v>
                </c:pt>
                <c:pt idx="8" formatCode="###0%">
                  <c:v>1.4096488794998559E-2</c:v>
                </c:pt>
                <c:pt idx="10" formatCode="###0%">
                  <c:v>0</c:v>
                </c:pt>
                <c:pt idx="11" formatCode="###0%">
                  <c:v>1.2084058637394758E-2</c:v>
                </c:pt>
                <c:pt idx="12" formatCode="###0%">
                  <c:v>6.5687408029565676E-3</c:v>
                </c:pt>
                <c:pt idx="13" formatCode="###0%">
                  <c:v>7.4555518548929875E-3</c:v>
                </c:pt>
                <c:pt idx="15" formatCode="###0%">
                  <c:v>6.9607362671764862E-3</c:v>
                </c:pt>
                <c:pt idx="16" formatCode="###0%">
                  <c:v>6.3585193527952591E-3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45C-4397-800E-FBDBD455ED3B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Vet ikke</c:v>
                </c:pt>
              </c:strCache>
            </c:strRef>
          </c:tx>
          <c:spPr>
            <a:solidFill>
              <a:srgbClr val="C9E1EE"/>
            </a:solidFill>
            <a:ln>
              <a:noFill/>
            </a:ln>
            <a:effectLst/>
          </c:spPr>
          <c:invertIfNegative val="0"/>
          <c:cat>
            <c:strRef>
              <c:f>Sheet1!$B$1:$R$1</c:f>
              <c:strCache>
                <c:ptCount val="17"/>
                <c:pt idx="0">
                  <c:v>Alle spurte</c:v>
                </c:pt>
                <c:pt idx="1">
                  <c:v> </c:v>
                </c:pt>
                <c:pt idx="2">
                  <c:v>Mann</c:v>
                </c:pt>
                <c:pt idx="3">
                  <c:v>Kvinne</c:v>
                </c:pt>
                <c:pt idx="4">
                  <c:v>  </c:v>
                </c:pt>
                <c:pt idx="5">
                  <c:v>Under 30</c:v>
                </c:pt>
                <c:pt idx="6">
                  <c:v>30-44</c:v>
                </c:pt>
                <c:pt idx="7">
                  <c:v>45-59</c:v>
                </c:pt>
                <c:pt idx="8">
                  <c:v>60+</c:v>
                </c:pt>
                <c:pt idx="9">
                  <c:v>   </c:v>
                </c:pt>
                <c:pt idx="10">
                  <c:v>Oslo/Akershus</c:v>
                </c:pt>
                <c:pt idx="11">
                  <c:v>Rest Østland</c:v>
                </c:pt>
                <c:pt idx="12">
                  <c:v>Sør-/Vestland</c:v>
                </c:pt>
                <c:pt idx="13">
                  <c:v>Tr.lag/Nord-Norge</c:v>
                </c:pt>
                <c:pt idx="14">
                  <c:v>    </c:v>
                </c:pt>
                <c:pt idx="15">
                  <c:v>GSK/VGS</c:v>
                </c:pt>
                <c:pt idx="16">
                  <c:v>Uni/høgskole</c:v>
                </c:pt>
              </c:strCache>
            </c:strRef>
          </c:cat>
          <c:val>
            <c:numRef>
              <c:f>Sheet1!$B$7:$R$7</c:f>
              <c:numCache>
                <c:formatCode>General</c:formatCode>
                <c:ptCount val="17"/>
                <c:pt idx="0" formatCode="###0%">
                  <c:v>5.7917991555425383E-3</c:v>
                </c:pt>
                <c:pt idx="2" formatCode="###0%">
                  <c:v>4.1686722960111947E-3</c:v>
                </c:pt>
                <c:pt idx="3" formatCode="###0%">
                  <c:v>7.4431515736914488E-3</c:v>
                </c:pt>
                <c:pt idx="5" formatCode="###0%">
                  <c:v>0</c:v>
                </c:pt>
                <c:pt idx="6" formatCode="###0%">
                  <c:v>0</c:v>
                </c:pt>
                <c:pt idx="7" formatCode="###0%">
                  <c:v>7.8954397994612721E-3</c:v>
                </c:pt>
                <c:pt idx="8" formatCode="###0%">
                  <c:v>1.3637550549100657E-2</c:v>
                </c:pt>
                <c:pt idx="10" formatCode="###0%">
                  <c:v>3.873289167337634E-3</c:v>
                </c:pt>
                <c:pt idx="11" formatCode="###0%">
                  <c:v>6.9238970334368445E-3</c:v>
                </c:pt>
                <c:pt idx="12" formatCode="###0%">
                  <c:v>7.83468974561944E-3</c:v>
                </c:pt>
                <c:pt idx="13" formatCode="###0%">
                  <c:v>3.1544235953931254E-3</c:v>
                </c:pt>
                <c:pt idx="15" formatCode="###0%">
                  <c:v>8.5777513583259798E-3</c:v>
                </c:pt>
                <c:pt idx="16" formatCode="###0%">
                  <c:v>3.929476864370801E-3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45C-4397-800E-FBDBD455ED3B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N=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Sheet1!$B$1:$R$1</c:f>
              <c:strCache>
                <c:ptCount val="17"/>
                <c:pt idx="0">
                  <c:v>Alle spurte</c:v>
                </c:pt>
                <c:pt idx="1">
                  <c:v> </c:v>
                </c:pt>
                <c:pt idx="2">
                  <c:v>Mann</c:v>
                </c:pt>
                <c:pt idx="3">
                  <c:v>Kvinne</c:v>
                </c:pt>
                <c:pt idx="4">
                  <c:v>  </c:v>
                </c:pt>
                <c:pt idx="5">
                  <c:v>Under 30</c:v>
                </c:pt>
                <c:pt idx="6">
                  <c:v>30-44</c:v>
                </c:pt>
                <c:pt idx="7">
                  <c:v>45-59</c:v>
                </c:pt>
                <c:pt idx="8">
                  <c:v>60+</c:v>
                </c:pt>
                <c:pt idx="9">
                  <c:v>   </c:v>
                </c:pt>
                <c:pt idx="10">
                  <c:v>Oslo/Akershus</c:v>
                </c:pt>
                <c:pt idx="11">
                  <c:v>Rest Østland</c:v>
                </c:pt>
                <c:pt idx="12">
                  <c:v>Sør-/Vestland</c:v>
                </c:pt>
                <c:pt idx="13">
                  <c:v>Tr.lag/Nord-Norge</c:v>
                </c:pt>
                <c:pt idx="14">
                  <c:v>    </c:v>
                </c:pt>
                <c:pt idx="15">
                  <c:v>GSK/VGS</c:v>
                </c:pt>
                <c:pt idx="16">
                  <c:v>Uni/høgskole</c:v>
                </c:pt>
              </c:strCache>
            </c:strRef>
          </c:cat>
          <c:val>
            <c:numRef>
              <c:f>Sheet1!$B$8:$R$8</c:f>
              <c:numCache>
                <c:formatCode>General</c:formatCode>
                <c:ptCount val="17"/>
                <c:pt idx="0" formatCode="###0">
                  <c:v>1173</c:v>
                </c:pt>
                <c:pt idx="2" formatCode="###0">
                  <c:v>571</c:v>
                </c:pt>
                <c:pt idx="3" formatCode="###0">
                  <c:v>602</c:v>
                </c:pt>
                <c:pt idx="5" formatCode="###0">
                  <c:v>97</c:v>
                </c:pt>
                <c:pt idx="6" formatCode="###0">
                  <c:v>220</c:v>
                </c:pt>
                <c:pt idx="7" formatCode="###0">
                  <c:v>348</c:v>
                </c:pt>
                <c:pt idx="8" formatCode="###0">
                  <c:v>508</c:v>
                </c:pt>
                <c:pt idx="10" formatCode="###0">
                  <c:v>303</c:v>
                </c:pt>
                <c:pt idx="11" formatCode="###0">
                  <c:v>290</c:v>
                </c:pt>
                <c:pt idx="12" formatCode="###0">
                  <c:v>358</c:v>
                </c:pt>
                <c:pt idx="13" formatCode="###0">
                  <c:v>222</c:v>
                </c:pt>
                <c:pt idx="15" formatCode="###0">
                  <c:v>451</c:v>
                </c:pt>
                <c:pt idx="16" formatCode="###0">
                  <c:v>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45C-4397-800E-FBDBD455ED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653623432"/>
        <c:axId val="653620808"/>
      </c:barChart>
      <c:catAx>
        <c:axId val="653623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3620808"/>
        <c:crosses val="autoZero"/>
        <c:auto val="1"/>
        <c:lblAlgn val="ctr"/>
        <c:lblOffset val="100"/>
        <c:noMultiLvlLbl val="0"/>
      </c:catAx>
      <c:valAx>
        <c:axId val="653620808"/>
        <c:scaling>
          <c:orientation val="minMax"/>
          <c:max val="1.1500000000000001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3623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sz="1200" b="0" i="0" u="none" strike="noStrike" baseline="0" dirty="0">
                <a:effectLst/>
              </a:rPr>
              <a:t>Hvor enig eller uenig er du i følgende påstand: </a:t>
            </a:r>
          </a:p>
          <a:p>
            <a:pPr>
              <a:defRPr sz="1200"/>
            </a:pPr>
            <a:r>
              <a:rPr lang="nb-NO" sz="1200" b="0" i="0" u="none" strike="noStrike" baseline="0" dirty="0">
                <a:effectLst/>
              </a:rPr>
              <a:t>Når forskerne får klar en vaksine mot korona, vil jeg la meg selv og mine familiemedlemmer vaksinere med denne.</a:t>
            </a:r>
            <a:endParaRPr 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Alle spurte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9FD3-416F-AA01-4ECEB9CF17A3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9FD3-416F-AA01-4ECEB9CF17A3}"/>
              </c:ext>
            </c:extLst>
          </c:dPt>
          <c:dPt>
            <c:idx val="2"/>
            <c:invertIfNegative val="0"/>
            <c:bubble3D val="0"/>
            <c:spPr>
              <a:solidFill>
                <a:srgbClr val="FFFF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9FD3-416F-AA01-4ECEB9CF17A3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9FD3-416F-AA01-4ECEB9CF17A3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9FD3-416F-AA01-4ECEB9CF17A3}"/>
              </c:ext>
            </c:extLst>
          </c:dPt>
          <c:dPt>
            <c:idx val="5"/>
            <c:invertIfNegative val="0"/>
            <c:bubble3D val="0"/>
            <c:spPr>
              <a:solidFill>
                <a:srgbClr val="C0C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9FD3-416F-AA01-4ECEB9CF17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Helt enig</c:v>
                </c:pt>
                <c:pt idx="1">
                  <c:v>Ganske enig</c:v>
                </c:pt>
                <c:pt idx="2">
                  <c:v>Verken enig eller uenig</c:v>
                </c:pt>
                <c:pt idx="3">
                  <c:v>Ganske uenig</c:v>
                </c:pt>
                <c:pt idx="4">
                  <c:v>Helt uenig</c:v>
                </c:pt>
                <c:pt idx="5">
                  <c:v>Vet ikke</c:v>
                </c:pt>
              </c:strCache>
            </c:strRef>
          </c:cat>
          <c:val>
            <c:numRef>
              <c:f>Sheet1!$B$2:$B$7</c:f>
              <c:numCache>
                <c:formatCode>###0%</c:formatCode>
                <c:ptCount val="6"/>
                <c:pt idx="0">
                  <c:v>0.37926625620684229</c:v>
                </c:pt>
                <c:pt idx="1">
                  <c:v>0.33853103298531712</c:v>
                </c:pt>
                <c:pt idx="2">
                  <c:v>0.14499683582419606</c:v>
                </c:pt>
                <c:pt idx="3">
                  <c:v>4.400746666993155E-2</c:v>
                </c:pt>
                <c:pt idx="4">
                  <c:v>2.5381313433985704E-2</c:v>
                </c:pt>
                <c:pt idx="5">
                  <c:v>6.7817094879721221E-2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D3-416F-AA01-4ECEB9CF17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653623432"/>
        <c:axId val="653620808"/>
      </c:barChart>
      <c:catAx>
        <c:axId val="653623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3620808"/>
        <c:crosses val="autoZero"/>
        <c:auto val="1"/>
        <c:lblAlgn val="ctr"/>
        <c:lblOffset val="100"/>
        <c:noMultiLvlLbl val="0"/>
      </c:catAx>
      <c:valAx>
        <c:axId val="653620808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3623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177081634431072"/>
          <c:y val="7.7753450746348249E-2"/>
          <c:w val="0.66509418005456766"/>
          <c:h val="0.8705895831445534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Helt enig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45C-4397-800E-FBDBD455ED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Sheet1!$B$1:$R$1</c:f>
              <c:strCache>
                <c:ptCount val="17"/>
                <c:pt idx="0">
                  <c:v>Alle spurte</c:v>
                </c:pt>
                <c:pt idx="1">
                  <c:v> </c:v>
                </c:pt>
                <c:pt idx="2">
                  <c:v>Mann</c:v>
                </c:pt>
                <c:pt idx="3">
                  <c:v>Kvinne</c:v>
                </c:pt>
                <c:pt idx="4">
                  <c:v>  </c:v>
                </c:pt>
                <c:pt idx="5">
                  <c:v>Under 30</c:v>
                </c:pt>
                <c:pt idx="6">
                  <c:v>30-44</c:v>
                </c:pt>
                <c:pt idx="7">
                  <c:v>45-59</c:v>
                </c:pt>
                <c:pt idx="8">
                  <c:v>60+</c:v>
                </c:pt>
                <c:pt idx="9">
                  <c:v>   </c:v>
                </c:pt>
                <c:pt idx="10">
                  <c:v>Oslo/Akershus</c:v>
                </c:pt>
                <c:pt idx="11">
                  <c:v>Rest Østland</c:v>
                </c:pt>
                <c:pt idx="12">
                  <c:v>Sør-/Vestland</c:v>
                </c:pt>
                <c:pt idx="13">
                  <c:v>Tr.lag/Nord-Norge</c:v>
                </c:pt>
                <c:pt idx="14">
                  <c:v>    </c:v>
                </c:pt>
                <c:pt idx="15">
                  <c:v>GSK/VGS</c:v>
                </c:pt>
                <c:pt idx="16">
                  <c:v>Uni/høgskole</c:v>
                </c:pt>
              </c:strCache>
            </c:strRef>
          </c:cat>
          <c:val>
            <c:numRef>
              <c:f>Sheet1!$B$2:$R$2</c:f>
              <c:numCache>
                <c:formatCode>General</c:formatCode>
                <c:ptCount val="17"/>
                <c:pt idx="0" formatCode="###0%">
                  <c:v>0.37926625620684229</c:v>
                </c:pt>
                <c:pt idx="2" formatCode="###0%">
                  <c:v>0.43907306282798075</c:v>
                </c:pt>
                <c:pt idx="3" formatCode="###0%">
                  <c:v>0.31811054258250976</c:v>
                </c:pt>
                <c:pt idx="5" formatCode="###0%">
                  <c:v>0.26628319321455013</c:v>
                </c:pt>
                <c:pt idx="6" formatCode="###0%">
                  <c:v>0.38787200527157722</c:v>
                </c:pt>
                <c:pt idx="7" formatCode="###0%">
                  <c:v>0.36598054165791533</c:v>
                </c:pt>
                <c:pt idx="8" formatCode="###0%">
                  <c:v>0.46721395607791927</c:v>
                </c:pt>
                <c:pt idx="10" formatCode="###0%">
                  <c:v>0.37502406965726143</c:v>
                </c:pt>
                <c:pt idx="11" formatCode="###0%">
                  <c:v>0.39890882728331917</c:v>
                </c:pt>
                <c:pt idx="12" formatCode="###0%">
                  <c:v>0.36215083802883719</c:v>
                </c:pt>
                <c:pt idx="13" formatCode="###0%">
                  <c:v>0.38601392316022365</c:v>
                </c:pt>
                <c:pt idx="15" formatCode="###0%">
                  <c:v>0.32515235545902144</c:v>
                </c:pt>
                <c:pt idx="16" formatCode="###0%">
                  <c:v>0.41549836952867197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45C-4397-800E-FBDBD455ED3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Ganske enig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428-466C-BAD9-D5CF28DB10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Sheet1!$B$1:$R$1</c:f>
              <c:strCache>
                <c:ptCount val="17"/>
                <c:pt idx="0">
                  <c:v>Alle spurte</c:v>
                </c:pt>
                <c:pt idx="1">
                  <c:v> </c:v>
                </c:pt>
                <c:pt idx="2">
                  <c:v>Mann</c:v>
                </c:pt>
                <c:pt idx="3">
                  <c:v>Kvinne</c:v>
                </c:pt>
                <c:pt idx="4">
                  <c:v>  </c:v>
                </c:pt>
                <c:pt idx="5">
                  <c:v>Under 30</c:v>
                </c:pt>
                <c:pt idx="6">
                  <c:v>30-44</c:v>
                </c:pt>
                <c:pt idx="7">
                  <c:v>45-59</c:v>
                </c:pt>
                <c:pt idx="8">
                  <c:v>60+</c:v>
                </c:pt>
                <c:pt idx="9">
                  <c:v>   </c:v>
                </c:pt>
                <c:pt idx="10">
                  <c:v>Oslo/Akershus</c:v>
                </c:pt>
                <c:pt idx="11">
                  <c:v>Rest Østland</c:v>
                </c:pt>
                <c:pt idx="12">
                  <c:v>Sør-/Vestland</c:v>
                </c:pt>
                <c:pt idx="13">
                  <c:v>Tr.lag/Nord-Norge</c:v>
                </c:pt>
                <c:pt idx="14">
                  <c:v>    </c:v>
                </c:pt>
                <c:pt idx="15">
                  <c:v>GSK/VGS</c:v>
                </c:pt>
                <c:pt idx="16">
                  <c:v>Uni/høgskole</c:v>
                </c:pt>
              </c:strCache>
            </c:strRef>
          </c:cat>
          <c:val>
            <c:numRef>
              <c:f>Sheet1!$B$3:$R$3</c:f>
              <c:numCache>
                <c:formatCode>General</c:formatCode>
                <c:ptCount val="17"/>
                <c:pt idx="0" formatCode="###0%">
                  <c:v>0.33853103298531712</c:v>
                </c:pt>
                <c:pt idx="2" formatCode="###0%">
                  <c:v>0.33167642935533442</c:v>
                </c:pt>
                <c:pt idx="3" formatCode="###0%">
                  <c:v>0.34554023812912965</c:v>
                </c:pt>
                <c:pt idx="5" formatCode="###0%">
                  <c:v>0.3834125526199525</c:v>
                </c:pt>
                <c:pt idx="6" formatCode="###0%">
                  <c:v>0.34905004442672261</c:v>
                </c:pt>
                <c:pt idx="7" formatCode="###0%">
                  <c:v>0.31514834208861037</c:v>
                </c:pt>
                <c:pt idx="8" formatCode="###0%">
                  <c:v>0.31708850782954212</c:v>
                </c:pt>
                <c:pt idx="10" formatCode="###0%">
                  <c:v>0.35282731535467049</c:v>
                </c:pt>
                <c:pt idx="11" formatCode="###0%">
                  <c:v>0.32823599452952706</c:v>
                </c:pt>
                <c:pt idx="12" formatCode="###0%">
                  <c:v>0.35922366234844061</c:v>
                </c:pt>
                <c:pt idx="13" formatCode="###0%">
                  <c:v>0.29831971653850486</c:v>
                </c:pt>
                <c:pt idx="15" formatCode="###0%">
                  <c:v>0.36490149225085383</c:v>
                </c:pt>
                <c:pt idx="16" formatCode="###0%">
                  <c:v>0.32087461836257986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45C-4397-800E-FBDBD455ED3B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Verken enig eller uenig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197" b="0" i="0" u="none" strike="noStrike" kern="1200" baseline="0">
                    <a:solidFill>
                      <a:schemeClr val="tx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Sheet1!$B$1:$R$1</c:f>
              <c:strCache>
                <c:ptCount val="17"/>
                <c:pt idx="0">
                  <c:v>Alle spurte</c:v>
                </c:pt>
                <c:pt idx="1">
                  <c:v> </c:v>
                </c:pt>
                <c:pt idx="2">
                  <c:v>Mann</c:v>
                </c:pt>
                <c:pt idx="3">
                  <c:v>Kvinne</c:v>
                </c:pt>
                <c:pt idx="4">
                  <c:v>  </c:v>
                </c:pt>
                <c:pt idx="5">
                  <c:v>Under 30</c:v>
                </c:pt>
                <c:pt idx="6">
                  <c:v>30-44</c:v>
                </c:pt>
                <c:pt idx="7">
                  <c:v>45-59</c:v>
                </c:pt>
                <c:pt idx="8">
                  <c:v>60+</c:v>
                </c:pt>
                <c:pt idx="9">
                  <c:v>   </c:v>
                </c:pt>
                <c:pt idx="10">
                  <c:v>Oslo/Akershus</c:v>
                </c:pt>
                <c:pt idx="11">
                  <c:v>Rest Østland</c:v>
                </c:pt>
                <c:pt idx="12">
                  <c:v>Sør-/Vestland</c:v>
                </c:pt>
                <c:pt idx="13">
                  <c:v>Tr.lag/Nord-Norge</c:v>
                </c:pt>
                <c:pt idx="14">
                  <c:v>    </c:v>
                </c:pt>
                <c:pt idx="15">
                  <c:v>GSK/VGS</c:v>
                </c:pt>
                <c:pt idx="16">
                  <c:v>Uni/høgskole</c:v>
                </c:pt>
              </c:strCache>
            </c:strRef>
          </c:cat>
          <c:val>
            <c:numRef>
              <c:f>Sheet1!$B$4:$R$4</c:f>
              <c:numCache>
                <c:formatCode>General</c:formatCode>
                <c:ptCount val="17"/>
                <c:pt idx="0" formatCode="###0%">
                  <c:v>0.14499683582419606</c:v>
                </c:pt>
                <c:pt idx="2" formatCode="###0%">
                  <c:v>0.14247680658666312</c:v>
                </c:pt>
                <c:pt idx="3" formatCode="###0%">
                  <c:v>0.14757370282450097</c:v>
                </c:pt>
                <c:pt idx="5" formatCode="###0%">
                  <c:v>0.17490035806216667</c:v>
                </c:pt>
                <c:pt idx="6" formatCode="###0%">
                  <c:v>0.11371799870042289</c:v>
                </c:pt>
                <c:pt idx="7" formatCode="###0%">
                  <c:v>0.17873232711574499</c:v>
                </c:pt>
                <c:pt idx="8" formatCode="###0%">
                  <c:v>0.12096785862163881</c:v>
                </c:pt>
                <c:pt idx="10" formatCode="###0%">
                  <c:v>0.13824842876580867</c:v>
                </c:pt>
                <c:pt idx="11" formatCode="###0%">
                  <c:v>0.14725656427231307</c:v>
                </c:pt>
                <c:pt idx="12" formatCode="###0%">
                  <c:v>0.13239472744219116</c:v>
                </c:pt>
                <c:pt idx="13" formatCode="###0%">
                  <c:v>0.1727124399738213</c:v>
                </c:pt>
                <c:pt idx="15" formatCode="###0%">
                  <c:v>0.14910614432197694</c:v>
                </c:pt>
                <c:pt idx="16" formatCode="###0%">
                  <c:v>0.14224543684707031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45C-4397-800E-FBDBD455ED3B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Ganske uenig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197" b="0" i="0" u="none" strike="noStrike" kern="1200" baseline="0">
                    <a:solidFill>
                      <a:schemeClr val="tx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Sheet1!$B$1:$R$1</c:f>
              <c:strCache>
                <c:ptCount val="17"/>
                <c:pt idx="0">
                  <c:v>Alle spurte</c:v>
                </c:pt>
                <c:pt idx="1">
                  <c:v> </c:v>
                </c:pt>
                <c:pt idx="2">
                  <c:v>Mann</c:v>
                </c:pt>
                <c:pt idx="3">
                  <c:v>Kvinne</c:v>
                </c:pt>
                <c:pt idx="4">
                  <c:v>  </c:v>
                </c:pt>
                <c:pt idx="5">
                  <c:v>Under 30</c:v>
                </c:pt>
                <c:pt idx="6">
                  <c:v>30-44</c:v>
                </c:pt>
                <c:pt idx="7">
                  <c:v>45-59</c:v>
                </c:pt>
                <c:pt idx="8">
                  <c:v>60+</c:v>
                </c:pt>
                <c:pt idx="9">
                  <c:v>   </c:v>
                </c:pt>
                <c:pt idx="10">
                  <c:v>Oslo/Akershus</c:v>
                </c:pt>
                <c:pt idx="11">
                  <c:v>Rest Østland</c:v>
                </c:pt>
                <c:pt idx="12">
                  <c:v>Sør-/Vestland</c:v>
                </c:pt>
                <c:pt idx="13">
                  <c:v>Tr.lag/Nord-Norge</c:v>
                </c:pt>
                <c:pt idx="14">
                  <c:v>    </c:v>
                </c:pt>
                <c:pt idx="15">
                  <c:v>GSK/VGS</c:v>
                </c:pt>
                <c:pt idx="16">
                  <c:v>Uni/høgskole</c:v>
                </c:pt>
              </c:strCache>
            </c:strRef>
          </c:cat>
          <c:val>
            <c:numRef>
              <c:f>Sheet1!$B$5:$R$5</c:f>
              <c:numCache>
                <c:formatCode>General</c:formatCode>
                <c:ptCount val="17"/>
                <c:pt idx="0" formatCode="###0%">
                  <c:v>4.400746666993155E-2</c:v>
                </c:pt>
                <c:pt idx="2" formatCode="###0%">
                  <c:v>3.1183928636781287E-2</c:v>
                </c:pt>
                <c:pt idx="3" formatCode="###0%">
                  <c:v>5.7120231987332633E-2</c:v>
                </c:pt>
                <c:pt idx="5" formatCode="###0%">
                  <c:v>0.10048951400427</c:v>
                </c:pt>
                <c:pt idx="6" formatCode="###0%">
                  <c:v>3.7840191429862835E-2</c:v>
                </c:pt>
                <c:pt idx="7" formatCode="###0%">
                  <c:v>3.4910456783801454E-2</c:v>
                </c:pt>
                <c:pt idx="8" formatCode="###0%">
                  <c:v>1.6418241274092357E-2</c:v>
                </c:pt>
                <c:pt idx="10" formatCode="###0%">
                  <c:v>6.0561852533027753E-2</c:v>
                </c:pt>
                <c:pt idx="11" formatCode="###0%">
                  <c:v>2.8406493739117408E-2</c:v>
                </c:pt>
                <c:pt idx="12" formatCode="###0%">
                  <c:v>4.4706669541916669E-2</c:v>
                </c:pt>
                <c:pt idx="13" formatCode="###0%">
                  <c:v>4.3288060594600379E-2</c:v>
                </c:pt>
                <c:pt idx="15" formatCode="###0%">
                  <c:v>4.2658874897054881E-2</c:v>
                </c:pt>
                <c:pt idx="16" formatCode="###0%">
                  <c:v>4.4910420056483387E-2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45C-4397-800E-FBDBD455ED3B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Helt uenig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Sheet1!$B$1:$R$1</c:f>
              <c:strCache>
                <c:ptCount val="17"/>
                <c:pt idx="0">
                  <c:v>Alle spurte</c:v>
                </c:pt>
                <c:pt idx="1">
                  <c:v> </c:v>
                </c:pt>
                <c:pt idx="2">
                  <c:v>Mann</c:v>
                </c:pt>
                <c:pt idx="3">
                  <c:v>Kvinne</c:v>
                </c:pt>
                <c:pt idx="4">
                  <c:v>  </c:v>
                </c:pt>
                <c:pt idx="5">
                  <c:v>Under 30</c:v>
                </c:pt>
                <c:pt idx="6">
                  <c:v>30-44</c:v>
                </c:pt>
                <c:pt idx="7">
                  <c:v>45-59</c:v>
                </c:pt>
                <c:pt idx="8">
                  <c:v>60+</c:v>
                </c:pt>
                <c:pt idx="9">
                  <c:v>   </c:v>
                </c:pt>
                <c:pt idx="10">
                  <c:v>Oslo/Akershus</c:v>
                </c:pt>
                <c:pt idx="11">
                  <c:v>Rest Østland</c:v>
                </c:pt>
                <c:pt idx="12">
                  <c:v>Sør-/Vestland</c:v>
                </c:pt>
                <c:pt idx="13">
                  <c:v>Tr.lag/Nord-Norge</c:v>
                </c:pt>
                <c:pt idx="14">
                  <c:v>    </c:v>
                </c:pt>
                <c:pt idx="15">
                  <c:v>GSK/VGS</c:v>
                </c:pt>
                <c:pt idx="16">
                  <c:v>Uni/høgskole</c:v>
                </c:pt>
              </c:strCache>
            </c:strRef>
          </c:cat>
          <c:val>
            <c:numRef>
              <c:f>Sheet1!$B$6:$R$6</c:f>
              <c:numCache>
                <c:formatCode>General</c:formatCode>
                <c:ptCount val="17"/>
                <c:pt idx="0" formatCode="###0%">
                  <c:v>2.5381313433985704E-2</c:v>
                </c:pt>
                <c:pt idx="2" formatCode="###0%">
                  <c:v>2.7646568808125282E-2</c:v>
                </c:pt>
                <c:pt idx="3" formatCode="###0%">
                  <c:v>2.3064966570251082E-2</c:v>
                </c:pt>
                <c:pt idx="5" formatCode="###0%">
                  <c:v>2.5155093000201915E-2</c:v>
                </c:pt>
                <c:pt idx="6" formatCode="###0%">
                  <c:v>2.2564240202124143E-2</c:v>
                </c:pt>
                <c:pt idx="7" formatCode="###0%">
                  <c:v>3.3014072606171833E-2</c:v>
                </c:pt>
                <c:pt idx="8" formatCode="###0%">
                  <c:v>2.1112372684088974E-2</c:v>
                </c:pt>
                <c:pt idx="10" formatCode="###0%">
                  <c:v>8.5138435319604064E-3</c:v>
                </c:pt>
                <c:pt idx="11" formatCode="###0%">
                  <c:v>3.1385121339497467E-2</c:v>
                </c:pt>
                <c:pt idx="12" formatCode="###0%">
                  <c:v>2.6721494948323855E-2</c:v>
                </c:pt>
                <c:pt idx="13" formatCode="###0%">
                  <c:v>3.70198396712361E-2</c:v>
                </c:pt>
                <c:pt idx="15" formatCode="###0%">
                  <c:v>4.0934219011389522E-2</c:v>
                </c:pt>
                <c:pt idx="16" formatCode="###0%">
                  <c:v>1.4967822083765625E-2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45C-4397-800E-FBDBD455ED3B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Vet ikke</c:v>
                </c:pt>
              </c:strCache>
            </c:strRef>
          </c:tx>
          <c:spPr>
            <a:solidFill>
              <a:srgbClr val="C0C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nb-NO" sz="1197" b="0" i="0" u="none" strike="noStrike" kern="1200" baseline="0">
                    <a:solidFill>
                      <a:schemeClr val="tx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Sheet1!$B$1:$R$1</c:f>
              <c:strCache>
                <c:ptCount val="17"/>
                <c:pt idx="0">
                  <c:v>Alle spurte</c:v>
                </c:pt>
                <c:pt idx="1">
                  <c:v> </c:v>
                </c:pt>
                <c:pt idx="2">
                  <c:v>Mann</c:v>
                </c:pt>
                <c:pt idx="3">
                  <c:v>Kvinne</c:v>
                </c:pt>
                <c:pt idx="4">
                  <c:v>  </c:v>
                </c:pt>
                <c:pt idx="5">
                  <c:v>Under 30</c:v>
                </c:pt>
                <c:pt idx="6">
                  <c:v>30-44</c:v>
                </c:pt>
                <c:pt idx="7">
                  <c:v>45-59</c:v>
                </c:pt>
                <c:pt idx="8">
                  <c:v>60+</c:v>
                </c:pt>
                <c:pt idx="9">
                  <c:v>   </c:v>
                </c:pt>
                <c:pt idx="10">
                  <c:v>Oslo/Akershus</c:v>
                </c:pt>
                <c:pt idx="11">
                  <c:v>Rest Østland</c:v>
                </c:pt>
                <c:pt idx="12">
                  <c:v>Sør-/Vestland</c:v>
                </c:pt>
                <c:pt idx="13">
                  <c:v>Tr.lag/Nord-Norge</c:v>
                </c:pt>
                <c:pt idx="14">
                  <c:v>    </c:v>
                </c:pt>
                <c:pt idx="15">
                  <c:v>GSK/VGS</c:v>
                </c:pt>
                <c:pt idx="16">
                  <c:v>Uni/høgskole</c:v>
                </c:pt>
              </c:strCache>
            </c:strRef>
          </c:cat>
          <c:val>
            <c:numRef>
              <c:f>Sheet1!$B$7:$R$7</c:f>
              <c:numCache>
                <c:formatCode>General</c:formatCode>
                <c:ptCount val="17"/>
                <c:pt idx="0" formatCode="###0%">
                  <c:v>6.7817094879721221E-2</c:v>
                </c:pt>
                <c:pt idx="2" formatCode="###0%">
                  <c:v>2.79432037851121E-2</c:v>
                </c:pt>
                <c:pt idx="3" formatCode="###0%">
                  <c:v>0.10859031790628076</c:v>
                </c:pt>
                <c:pt idx="5" formatCode="###0%">
                  <c:v>4.9759289098858739E-2</c:v>
                </c:pt>
                <c:pt idx="6" formatCode="###0%">
                  <c:v>8.8955519969288049E-2</c:v>
                </c:pt>
                <c:pt idx="7" formatCode="###0%">
                  <c:v>7.2214259747754694E-2</c:v>
                </c:pt>
                <c:pt idx="8" formatCode="###0%">
                  <c:v>5.7199063512719403E-2</c:v>
                </c:pt>
                <c:pt idx="10" formatCode="###0%">
                  <c:v>6.4824490157278536E-2</c:v>
                </c:pt>
                <c:pt idx="11" formatCode="###0%">
                  <c:v>6.5806998836234365E-2</c:v>
                </c:pt>
                <c:pt idx="12" formatCode="###0%">
                  <c:v>7.4802607690291539E-2</c:v>
                </c:pt>
                <c:pt idx="13" formatCode="###0%">
                  <c:v>6.264602006161793E-2</c:v>
                </c:pt>
                <c:pt idx="15" formatCode="###0%">
                  <c:v>7.7246914059702992E-2</c:v>
                </c:pt>
                <c:pt idx="16" formatCode="###0%">
                  <c:v>6.1503333121433509E-2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45C-4397-800E-FBDBD455ED3B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N=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Sheet1!$B$1:$R$1</c:f>
              <c:strCache>
                <c:ptCount val="17"/>
                <c:pt idx="0">
                  <c:v>Alle spurte</c:v>
                </c:pt>
                <c:pt idx="1">
                  <c:v> </c:v>
                </c:pt>
                <c:pt idx="2">
                  <c:v>Mann</c:v>
                </c:pt>
                <c:pt idx="3">
                  <c:v>Kvinne</c:v>
                </c:pt>
                <c:pt idx="4">
                  <c:v>  </c:v>
                </c:pt>
                <c:pt idx="5">
                  <c:v>Under 30</c:v>
                </c:pt>
                <c:pt idx="6">
                  <c:v>30-44</c:v>
                </c:pt>
                <c:pt idx="7">
                  <c:v>45-59</c:v>
                </c:pt>
                <c:pt idx="8">
                  <c:v>60+</c:v>
                </c:pt>
                <c:pt idx="9">
                  <c:v>   </c:v>
                </c:pt>
                <c:pt idx="10">
                  <c:v>Oslo/Akershus</c:v>
                </c:pt>
                <c:pt idx="11">
                  <c:v>Rest Østland</c:v>
                </c:pt>
                <c:pt idx="12">
                  <c:v>Sør-/Vestland</c:v>
                </c:pt>
                <c:pt idx="13">
                  <c:v>Tr.lag/Nord-Norge</c:v>
                </c:pt>
                <c:pt idx="14">
                  <c:v>    </c:v>
                </c:pt>
                <c:pt idx="15">
                  <c:v>GSK/VGS</c:v>
                </c:pt>
                <c:pt idx="16">
                  <c:v>Uni/høgskole</c:v>
                </c:pt>
              </c:strCache>
            </c:strRef>
          </c:cat>
          <c:val>
            <c:numRef>
              <c:f>Sheet1!$B$8:$R$8</c:f>
              <c:numCache>
                <c:formatCode>General</c:formatCode>
                <c:ptCount val="17"/>
                <c:pt idx="0" formatCode="###0">
                  <c:v>1172</c:v>
                </c:pt>
                <c:pt idx="2" formatCode="###0">
                  <c:v>571</c:v>
                </c:pt>
                <c:pt idx="3" formatCode="###0">
                  <c:v>601</c:v>
                </c:pt>
                <c:pt idx="5" formatCode="###0">
                  <c:v>96</c:v>
                </c:pt>
                <c:pt idx="6" formatCode="###0">
                  <c:v>220</c:v>
                </c:pt>
                <c:pt idx="7" formatCode="###0">
                  <c:v>348</c:v>
                </c:pt>
                <c:pt idx="8" formatCode="###0">
                  <c:v>508</c:v>
                </c:pt>
                <c:pt idx="10" formatCode="###0">
                  <c:v>303</c:v>
                </c:pt>
                <c:pt idx="11" formatCode="###0">
                  <c:v>289</c:v>
                </c:pt>
                <c:pt idx="12" formatCode="###0">
                  <c:v>358</c:v>
                </c:pt>
                <c:pt idx="13" formatCode="###0">
                  <c:v>222</c:v>
                </c:pt>
                <c:pt idx="15" formatCode="###0">
                  <c:v>450</c:v>
                </c:pt>
                <c:pt idx="16" formatCode="###0">
                  <c:v>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45C-4397-800E-FBDBD455ED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653623432"/>
        <c:axId val="653620808"/>
      </c:barChart>
      <c:catAx>
        <c:axId val="653623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3620808"/>
        <c:crosses val="autoZero"/>
        <c:auto val="1"/>
        <c:lblAlgn val="ctr"/>
        <c:lblOffset val="100"/>
        <c:noMultiLvlLbl val="0"/>
      </c:catAx>
      <c:valAx>
        <c:axId val="653620808"/>
        <c:scaling>
          <c:orientation val="minMax"/>
          <c:max val="1.1500000000000001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3623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E7D11C-6190-49F7-B320-041B5ADC7B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4508CCD-F42E-4D1D-84C7-1052BEC92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0B607EF-74F4-47DB-BA77-823737CDA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6EA5E-F414-4A22-825F-DEAB7730B4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1F6379A-4C4B-49FC-B182-08F28C698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F53A09-1FC3-42CB-AA9D-D18892446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60C2-EDD9-48DB-847E-7B4FC8F4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37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58498A-DC03-4780-B457-10FB94BB0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848AB07-5CE1-4DD4-80C7-27CBE8451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7CBCDC1-1C8F-4414-B18F-070CD71A2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6EA5E-F414-4A22-825F-DEAB7730B4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886BD44-E3FC-4820-AD87-679559681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52902AA-BDF6-4EC9-877D-C8027A2D8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60C2-EDD9-48DB-847E-7B4FC8F4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55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BBC5F016-F39F-4DD1-B0CA-365DD7DFDB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A80A4B3-C073-4F7B-B8EF-1912FB1B9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7E41CFC-BDDA-4A53-BD4C-D15180D3E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6EA5E-F414-4A22-825F-DEAB7730B4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1D33962-E385-44CB-8162-1FCC2EF56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8954804-C309-43C9-B794-5432B80B6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60C2-EDD9-48DB-847E-7B4FC8F4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04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2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1708150"/>
            <a:ext cx="5626800" cy="4003200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" name="Content Placeholder 35"/>
          <p:cNvSpPr>
            <a:spLocks noGrp="1"/>
          </p:cNvSpPr>
          <p:nvPr>
            <p:ph sz="quarter" idx="14" hasCustomPrompt="1"/>
          </p:nvPr>
        </p:nvSpPr>
        <p:spPr>
          <a:xfrm>
            <a:off x="6191574" y="1708150"/>
            <a:ext cx="5626800" cy="4003200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pic>
        <p:nvPicPr>
          <p:cNvPr id="13" name="Picture 33">
            <a:extLst>
              <a:ext uri="{FF2B5EF4-FFF2-40B4-BE49-F238E27FC236}">
                <a16:creationId xmlns:a16="http://schemas.microsoft.com/office/drawing/2014/main" id="{54D14A3C-D323-465A-97EB-63F19D4941E2}"/>
              </a:ext>
            </a:extLst>
          </p:cNvPr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" t="3305" r="1093" b="4057"/>
          <a:stretch/>
        </p:blipFill>
        <p:spPr>
          <a:xfrm>
            <a:off x="10819387" y="368300"/>
            <a:ext cx="1045014" cy="20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159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1EBBB0-BEAE-47E3-971B-85D34211B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8CD2FF7-965F-431B-858E-50A590DB8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4CC203E-FF9B-41C0-B3E2-51DA7185C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6EA5E-F414-4A22-825F-DEAB7730B4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F8A8634-D1F8-46CF-918C-9272113B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D8B88C5-88DE-4E80-BD24-FFB7A2254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60C2-EDD9-48DB-847E-7B4FC8F4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D3F842-5D67-458E-B5AA-D214F4BB6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8BDEA21-CA05-4C6A-ACE2-D95C60039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9916383-84A8-4FE2-9E93-8256D5AB1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6EA5E-F414-4A22-825F-DEAB7730B4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74A33DD-4856-4CBA-9EA2-8053038F9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F61FD6D-A22A-4D11-AFA5-15A95CB51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60C2-EDD9-48DB-847E-7B4FC8F4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31FD97-EB9B-4508-83A4-F2543E838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2E3B374-AB3F-4E8C-B5A1-9C9B00AFBE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DEF9572-D19D-45A1-9508-A539B3118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D9AF123-E25F-4827-AFCE-77419D4E5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6EA5E-F414-4A22-825F-DEAB7730B4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1CCA4F0-D61F-4E35-A544-093A4E159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C141C4A-0078-43AF-A758-5DB616FE5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60C2-EDD9-48DB-847E-7B4FC8F4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47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0AC572C-CD76-4065-B581-5634E70B3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F05CC36-6D4C-4BDF-A89D-CC8C60287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65BD188-D258-4948-AEA9-504B4FC44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DC684DB-8109-444D-B377-D5A06C0D3A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075FCB0-9009-4701-93B7-537C7D9E14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9624A370-EC1B-4F36-9338-4D5C50428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6EA5E-F414-4A22-825F-DEAB7730B4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BA21F33-5259-44D9-B707-526F6DB7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377CF687-A0A3-4ABF-AEA7-241D88973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60C2-EDD9-48DB-847E-7B4FC8F4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39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FA6A846-A5FC-47C6-8CD6-1BA905466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E76D425-5A38-423A-80C1-59A698233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6EA5E-F414-4A22-825F-DEAB7730B4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99F221A-C79B-4928-A6DC-2AFF93A7D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B2B40473-F124-421F-AFBB-C96EDF570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60C2-EDD9-48DB-847E-7B4FC8F4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98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10255B8-BEA2-413E-954C-1E0EF63B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6EA5E-F414-4A22-825F-DEAB7730B4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E0CE2C63-5787-4FC8-BD8E-F8B64746E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3D86E93-DC1E-4AD6-B474-43677B0F4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60C2-EDD9-48DB-847E-7B4FC8F4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4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702C02-F5B7-4CF9-870F-46FFB682C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58B752A-B020-4F9E-B220-5F92393B5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C3979F7-D2F0-48F8-A1DE-96B32AAD5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C24914C-4F24-473E-9E08-A17E4DA28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6EA5E-F414-4A22-825F-DEAB7730B4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CFE6DFE-A7ED-4D26-8999-04A8798C5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12024F8-C385-4E9B-85D1-7E67D444A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60C2-EDD9-48DB-847E-7B4FC8F4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3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543CCF-EF4C-4E00-A146-24042663C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051CA46C-E103-4FC4-A59C-055FE5EE33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5864FA7-1DC4-4F40-9C1F-D7A7226AF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2AF2187-CC91-44A6-8950-1F7F1C671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6EA5E-F414-4A22-825F-DEAB7730B4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CCB3930-353A-49A2-9621-4D6EF7F7A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1B17125-A519-4E54-B0EC-6B898D246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60C2-EDD9-48DB-847E-7B4FC8F4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2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12CAFA6-2A33-4791-911C-9E149AD0C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E1EED10-3296-4608-BF88-BE457ECCE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532E542-C477-42D6-9850-F374DF0E42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6EA5E-F414-4A22-825F-DEAB7730B4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893DBA7-B4AE-4287-A2D8-7824C86B2F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5277C0F-FC62-4D62-B779-36FBDEC02B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260C2-EDD9-48DB-847E-7B4FC8F4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7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016D8A78-C3EA-4D2F-98E8-51847CAF0D6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0363" y="1708150"/>
          <a:ext cx="5291407" cy="400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D21A453-9B28-404C-BFBD-4984F87FD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360" y="430717"/>
            <a:ext cx="10993166" cy="404119"/>
          </a:xfrm>
        </p:spPr>
        <p:txBody>
          <a:bodyPr/>
          <a:lstStyle/>
          <a:p>
            <a:r>
              <a:rPr lang="nb-NO" dirty="0"/>
              <a:t>Er vaksiner trygge?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488F73B-F7DB-488B-910E-A3F726B4CC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7188" y="1031555"/>
            <a:ext cx="11477331" cy="6715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b="1" dirty="0"/>
              <a:t>Nær 9 av 10 oppgir at de er helt eller delvis enig i påstanden om at vaksiner er trygge. Dette harmonerer godt med funn gjort i studien </a:t>
            </a:r>
            <a:r>
              <a:rPr lang="nb-NO" b="1" dirty="0" err="1"/>
              <a:t>Wellcome</a:t>
            </a:r>
            <a:r>
              <a:rPr lang="nb-NO" b="1" dirty="0"/>
              <a:t> Global Monitor fra 2018 da 83% av befolkningen i Norge oppga det samme. Det er gjennomgående relativt små forskjeller mellom ulike undergrupper i befolkningen.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7CCB63A-DE0E-413A-BD04-A124F5AFE6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15" name="Content Placeholder 13">
            <a:extLst>
              <a:ext uri="{FF2B5EF4-FFF2-40B4-BE49-F238E27FC236}">
                <a16:creationId xmlns:a16="http://schemas.microsoft.com/office/drawing/2014/main" id="{75371ED4-5CD0-470F-BC3E-9BBCC0205658}"/>
              </a:ext>
            </a:extLst>
          </p:cNvPr>
          <p:cNvGraphicFramePr>
            <a:graphicFrameLocks/>
          </p:cNvGraphicFramePr>
          <p:nvPr/>
        </p:nvGraphicFramePr>
        <p:xfrm>
          <a:off x="6188075" y="1703078"/>
          <a:ext cx="5291407" cy="4425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17315C9-C494-425B-B83E-7A40BBD4ABBE}"/>
              </a:ext>
            </a:extLst>
          </p:cNvPr>
          <p:cNvCxnSpPr/>
          <p:nvPr/>
        </p:nvCxnSpPr>
        <p:spPr>
          <a:xfrm>
            <a:off x="10327081" y="2049092"/>
            <a:ext cx="0" cy="3847289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8CCFA-B537-4469-BF0A-F008DE4867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03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016D8A78-C3EA-4D2F-98E8-51847CAF0D6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0363" y="1708150"/>
          <a:ext cx="5291407" cy="400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D21A453-9B28-404C-BFBD-4984F87FD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360" y="430717"/>
            <a:ext cx="10993166" cy="404119"/>
          </a:xfrm>
        </p:spPr>
        <p:txBody>
          <a:bodyPr/>
          <a:lstStyle/>
          <a:p>
            <a:r>
              <a:rPr lang="nb-NO" dirty="0"/>
              <a:t>Vil man la seg vaksinere når en vaksine er klar?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488F73B-F7DB-488B-910E-A3F726B4CC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7188" y="1031555"/>
            <a:ext cx="11477331" cy="75168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b-NO" b="1" dirty="0"/>
              <a:t>Nær 3 av 4 oppgir at de vil la seg selv og sine nærmeste vaksinere når forskerne får klar en vaksine mot korona. Den generelle tiltroen til at vaksiner er trygge, synes derfor i stor grad å også gjelde i forhold til nyutviklede vaksiner. Merk at kvinner i noe mindre grad er positive til å la seg vaksinere med en ny vaksine enn menn. Denne forskjellen er ikke tilstede i forhold til oppfatningen av at vaksiner er trygge.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7CCB63A-DE0E-413A-BD04-A124F5AFE6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15" name="Content Placeholder 13">
            <a:extLst>
              <a:ext uri="{FF2B5EF4-FFF2-40B4-BE49-F238E27FC236}">
                <a16:creationId xmlns:a16="http://schemas.microsoft.com/office/drawing/2014/main" id="{75371ED4-5CD0-470F-BC3E-9BBCC0205658}"/>
              </a:ext>
            </a:extLst>
          </p:cNvPr>
          <p:cNvGraphicFramePr>
            <a:graphicFrameLocks/>
          </p:cNvGraphicFramePr>
          <p:nvPr/>
        </p:nvGraphicFramePr>
        <p:xfrm>
          <a:off x="6188075" y="1703078"/>
          <a:ext cx="5291407" cy="4425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17315C9-C494-425B-B83E-7A40BBD4ABBE}"/>
              </a:ext>
            </a:extLst>
          </p:cNvPr>
          <p:cNvCxnSpPr/>
          <p:nvPr/>
        </p:nvCxnSpPr>
        <p:spPr>
          <a:xfrm>
            <a:off x="10327081" y="2049092"/>
            <a:ext cx="0" cy="3847289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8CCFA-B537-4469-BF0A-F008DE4867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7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FOOTER"/>
  <p:tag name="LOGO_POSITION" val="FOOTER"/>
  <p:tag name="LOGO_ORDER" val="1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Er vaksiner trygge?</vt:lpstr>
      <vt:lpstr>Vil man la seg vaksinere når en vaksine er klar?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 vaksiner trygge?</dc:title>
  <dc:creator>Thomas Evensen</dc:creator>
  <cp:lastModifiedBy>Thomas Evensen</cp:lastModifiedBy>
  <cp:revision>1</cp:revision>
  <dcterms:created xsi:type="dcterms:W3CDTF">2020-05-28T08:55:04Z</dcterms:created>
  <dcterms:modified xsi:type="dcterms:W3CDTF">2020-05-28T08:55:16Z</dcterms:modified>
</cp:coreProperties>
</file>